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4630400" cy="8229600"/>
  <p:notesSz cx="8229600" cy="14630400"/>
  <p:embeddedFontLst>
    <p:embeddedFont>
      <p:font typeface="Instrument Sans Medium" panose="020B0604020202020204" charset="0"/>
      <p:regular r:id="rId13"/>
    </p:embeddedFont>
    <p:embeddedFont>
      <p:font typeface="Instrument Sans Semi Bold" panose="020B0604020202020204" charset="0"/>
      <p:regular r:id="rId14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95" d="100"/>
          <a:sy n="95" d="100"/>
        </p:scale>
        <p:origin x="4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5312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0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1095240" y="2209562"/>
            <a:ext cx="7493198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550"/>
              </a:lnSpc>
              <a:buNone/>
            </a:pPr>
            <a:r>
              <a:rPr lang="en-US" sz="4450" dirty="0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Option “</a:t>
            </a:r>
            <a:r>
              <a:rPr lang="en-US" sz="4450" dirty="0" err="1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Renforcement</a:t>
            </a:r>
            <a:r>
              <a:rPr lang="en-US" sz="4450" dirty="0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 Matières </a:t>
            </a:r>
            <a:br>
              <a:rPr lang="en-US" sz="4450" dirty="0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</a:br>
            <a:r>
              <a:rPr lang="en-US" sz="4450" dirty="0" err="1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scientifiques</a:t>
            </a:r>
            <a:r>
              <a:rPr lang="en-US" sz="4450" dirty="0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”</a:t>
            </a:r>
            <a:endParaRPr lang="en-US" sz="4450" dirty="0"/>
          </a:p>
        </p:txBody>
      </p:sp>
      <p:sp>
        <p:nvSpPr>
          <p:cNvPr id="4" name="Text 1"/>
          <p:cNvSpPr/>
          <p:nvPr/>
        </p:nvSpPr>
        <p:spPr>
          <a:xfrm>
            <a:off x="793790" y="3967282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Lycée Gaston Monnerville – 2025</a:t>
            </a:r>
            <a:endParaRPr lang="en-US" sz="1750" dirty="0"/>
          </a:p>
        </p:txBody>
      </p:sp>
      <p:sp>
        <p:nvSpPr>
          <p:cNvPr id="5" name="Text 2"/>
          <p:cNvSpPr/>
          <p:nvPr/>
        </p:nvSpPr>
        <p:spPr>
          <a:xfrm>
            <a:off x="793790" y="4585335"/>
            <a:ext cx="7556421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Une préparation bienveillante et efficace pour vos futures études scientifiques</a:t>
            </a:r>
            <a:endParaRPr lang="en-US" sz="175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80190" y="947261"/>
            <a:ext cx="5497949" cy="53161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150"/>
              </a:lnSpc>
              <a:buNone/>
            </a:pPr>
            <a:r>
              <a:rPr lang="en-US" sz="3300" dirty="0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Prêt à démarrer l'aventure ?</a:t>
            </a:r>
            <a:endParaRPr lang="en-US" sz="3300" dirty="0"/>
          </a:p>
        </p:txBody>
      </p:sp>
      <p:sp>
        <p:nvSpPr>
          <p:cNvPr id="4" name="Shape 1"/>
          <p:cNvSpPr/>
          <p:nvPr/>
        </p:nvSpPr>
        <p:spPr>
          <a:xfrm>
            <a:off x="6280190" y="1734026"/>
            <a:ext cx="7556421" cy="1377077"/>
          </a:xfrm>
          <a:prstGeom prst="roundRect">
            <a:avLst>
              <a:gd name="adj" fmla="val 5189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6457831" y="1911668"/>
            <a:ext cx="2126456" cy="2733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650" dirty="0">
                <a:solidFill>
                  <a:srgbClr val="000000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📅</a:t>
            </a:r>
            <a:r>
              <a:rPr lang="en-US" sz="16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 Prochaine séance</a:t>
            </a:r>
            <a:endParaRPr lang="en-US" sz="1650" dirty="0"/>
          </a:p>
        </p:txBody>
      </p:sp>
      <p:sp>
        <p:nvSpPr>
          <p:cNvPr id="6" name="Text 3"/>
          <p:cNvSpPr/>
          <p:nvPr/>
        </p:nvSpPr>
        <p:spPr>
          <a:xfrm>
            <a:off x="6457831" y="2287072"/>
            <a:ext cx="7201138" cy="2721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b="1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Lundi 20 octobre, ?h</a:t>
            </a:r>
            <a:endParaRPr lang="en-US" sz="1300" dirty="0"/>
          </a:p>
        </p:txBody>
      </p:sp>
      <p:sp>
        <p:nvSpPr>
          <p:cNvPr id="7" name="Text 4"/>
          <p:cNvSpPr/>
          <p:nvPr/>
        </p:nvSpPr>
        <p:spPr>
          <a:xfrm>
            <a:off x="6457831" y="2661285"/>
            <a:ext cx="7201138" cy="2721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Échanges privilégiés avec des étudiants en PASS et classes préparatoires</a:t>
            </a:r>
            <a:endParaRPr lang="en-US" sz="1300" dirty="0"/>
          </a:p>
        </p:txBody>
      </p:sp>
      <p:sp>
        <p:nvSpPr>
          <p:cNvPr id="8" name="Shape 5"/>
          <p:cNvSpPr/>
          <p:nvPr/>
        </p:nvSpPr>
        <p:spPr>
          <a:xfrm>
            <a:off x="6280190" y="3281124"/>
            <a:ext cx="7556421" cy="1002863"/>
          </a:xfrm>
          <a:prstGeom prst="roundRect">
            <a:avLst>
              <a:gd name="adj" fmla="val 7125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9" name="Text 6"/>
          <p:cNvSpPr/>
          <p:nvPr/>
        </p:nvSpPr>
        <p:spPr>
          <a:xfrm>
            <a:off x="6457831" y="3458766"/>
            <a:ext cx="2154912" cy="2733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650" dirty="0">
                <a:solidFill>
                  <a:srgbClr val="000000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📋</a:t>
            </a:r>
            <a:r>
              <a:rPr lang="en-US" sz="16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 Ce que tu recevras</a:t>
            </a:r>
            <a:endParaRPr lang="en-US" sz="1650" dirty="0"/>
          </a:p>
        </p:txBody>
      </p:sp>
      <p:sp>
        <p:nvSpPr>
          <p:cNvPr id="10" name="Text 7"/>
          <p:cNvSpPr/>
          <p:nvPr/>
        </p:nvSpPr>
        <p:spPr>
          <a:xfrm>
            <a:off x="6457831" y="3834170"/>
            <a:ext cx="7201138" cy="2721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Distribution du planning complet de l'année et de ta fiche personnelle de suivi de presence (</a:t>
            </a:r>
            <a:r>
              <a:rPr lang="en-US" sz="1300" dirty="0" err="1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propositio</a:t>
            </a:r>
            <a:r>
              <a:rPr lang="en-US" sz="13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 </a:t>
            </a:r>
            <a:r>
              <a:rPr lang="en-US" sz="1300" dirty="0" err="1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del’ia</a:t>
            </a:r>
            <a:r>
              <a:rPr lang="en-US" sz="13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?</a:t>
            </a:r>
            <a:endParaRPr lang="en-US" sz="1300" dirty="0"/>
          </a:p>
        </p:txBody>
      </p:sp>
      <p:sp>
        <p:nvSpPr>
          <p:cNvPr id="11" name="Text 8"/>
          <p:cNvSpPr/>
          <p:nvPr/>
        </p:nvSpPr>
        <p:spPr>
          <a:xfrm>
            <a:off x="6280190" y="4539139"/>
            <a:ext cx="7556421" cy="22158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750"/>
              </a:lnSpc>
              <a:buNone/>
            </a:pPr>
            <a:r>
              <a:rPr lang="en-US" sz="4600" dirty="0">
                <a:solidFill>
                  <a:srgbClr val="000000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✨</a:t>
            </a:r>
            <a:r>
              <a:rPr lang="en-US" sz="4600" dirty="0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 Une option à la carte, pour construire ton futur sans stress !</a:t>
            </a:r>
            <a:endParaRPr lang="en-US" sz="4600" dirty="0"/>
          </a:p>
        </p:txBody>
      </p:sp>
      <p:sp>
        <p:nvSpPr>
          <p:cNvPr id="12" name="Text 9"/>
          <p:cNvSpPr/>
          <p:nvPr/>
        </p:nvSpPr>
        <p:spPr>
          <a:xfrm>
            <a:off x="6280190" y="7010162"/>
            <a:ext cx="7556421" cy="2721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Lycée Gaston Monnerville – Option “</a:t>
            </a:r>
            <a:r>
              <a:rPr lang="en-US" sz="1300" dirty="0" err="1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Renforcement</a:t>
            </a:r>
            <a:r>
              <a:rPr lang="en-US" sz="13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 Matières </a:t>
            </a:r>
            <a:r>
              <a:rPr lang="en-US" sz="1300" dirty="0" err="1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Scientifiques</a:t>
            </a:r>
            <a:r>
              <a:rPr lang="en-US" sz="13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” 2025</a:t>
            </a:r>
            <a:endParaRPr lang="en-US" sz="13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21638" y="566976"/>
            <a:ext cx="7409259" cy="64436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050"/>
              </a:lnSpc>
              <a:buNone/>
            </a:pPr>
            <a:r>
              <a:rPr lang="en-US" sz="4050" dirty="0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Pourquoi choisir cette option ?</a:t>
            </a:r>
            <a:endParaRPr lang="en-US" sz="405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638" y="1752481"/>
            <a:ext cx="6342102" cy="6342102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7574280" y="1706047"/>
            <a:ext cx="6342102" cy="131968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16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Beaucoup d'élèves envisagent des études scientifiques ambitieuses : PASS, L.A.S, classes préparatoires, université... </a:t>
            </a:r>
            <a:br>
              <a:rPr lang="en-US" sz="16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</a:br>
            <a:r>
              <a:rPr lang="en-US" sz="1600" dirty="0" err="1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Ces</a:t>
            </a:r>
            <a:r>
              <a:rPr lang="en-US" sz="16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 filières exigeantes demandent rigueur, autonomie et une méthode de travail solide.</a:t>
            </a:r>
            <a:endParaRPr lang="en-US" sz="1600" dirty="0"/>
          </a:p>
        </p:txBody>
      </p:sp>
      <p:sp>
        <p:nvSpPr>
          <p:cNvPr id="5" name="Text 2"/>
          <p:cNvSpPr/>
          <p:nvPr/>
        </p:nvSpPr>
        <p:spPr>
          <a:xfrm>
            <a:off x="7574280" y="3211235"/>
            <a:ext cx="6342102" cy="65984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1600" b="1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Notre objectif</a:t>
            </a:r>
            <a:r>
              <a:rPr lang="en-US" sz="16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 : dédramatiser le passage au post-bac et vous préparer sereinement, sans stress inutile.</a:t>
            </a:r>
            <a:endParaRPr lang="en-US" sz="1600" dirty="0"/>
          </a:p>
        </p:txBody>
      </p:sp>
      <p:sp>
        <p:nvSpPr>
          <p:cNvPr id="6" name="Text 3"/>
          <p:cNvSpPr/>
          <p:nvPr/>
        </p:nvSpPr>
        <p:spPr>
          <a:xfrm>
            <a:off x="7574280" y="4056578"/>
            <a:ext cx="6342102" cy="6674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16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Pas besoin d'être le meilleur de votre classe, juste d'être curieux et motivé !</a:t>
            </a:r>
            <a:endParaRPr lang="en-US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808553"/>
            <a:ext cx="130428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dirty="0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Une option flexible, adaptée à ton emploi du temps</a:t>
            </a:r>
            <a:endParaRPr lang="en-US" sz="4450" dirty="0"/>
          </a:p>
        </p:txBody>
      </p:sp>
      <p:sp>
        <p:nvSpPr>
          <p:cNvPr id="3" name="Shape 1"/>
          <p:cNvSpPr/>
          <p:nvPr/>
        </p:nvSpPr>
        <p:spPr>
          <a:xfrm>
            <a:off x="793790" y="2679740"/>
            <a:ext cx="4196358" cy="2955250"/>
          </a:xfrm>
          <a:prstGeom prst="roundRect">
            <a:avLst>
              <a:gd name="adj" fmla="val 3224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224" y="2914174"/>
            <a:ext cx="680442" cy="680442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5390" y="3063002"/>
            <a:ext cx="306110" cy="382667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1028224" y="382143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À la carte</a:t>
            </a:r>
            <a:endParaRPr lang="en-US" sz="2200" dirty="0"/>
          </a:p>
        </p:txBody>
      </p:sp>
      <p:sp>
        <p:nvSpPr>
          <p:cNvPr id="7" name="Text 3"/>
          <p:cNvSpPr/>
          <p:nvPr/>
        </p:nvSpPr>
        <p:spPr>
          <a:xfrm>
            <a:off x="1028224" y="4311848"/>
            <a:ext cx="3727490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Tu viens selon tes disponibilités et les séances qui t'intéressent vraiment</a:t>
            </a:r>
            <a:endParaRPr lang="en-US" sz="1750" dirty="0"/>
          </a:p>
        </p:txBody>
      </p:sp>
      <p:sp>
        <p:nvSpPr>
          <p:cNvPr id="8" name="Shape 4"/>
          <p:cNvSpPr/>
          <p:nvPr/>
        </p:nvSpPr>
        <p:spPr>
          <a:xfrm>
            <a:off x="5216962" y="2679740"/>
            <a:ext cx="4196358" cy="2955250"/>
          </a:xfrm>
          <a:prstGeom prst="roundRect">
            <a:avLst>
              <a:gd name="adj" fmla="val 3224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1396" y="2914174"/>
            <a:ext cx="680442" cy="680442"/>
          </a:xfrm>
          <a:prstGeom prst="rect">
            <a:avLst/>
          </a:prstGeom>
        </p:spPr>
      </p:pic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8562" y="3063002"/>
            <a:ext cx="306110" cy="382667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5451396" y="382143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En 1ère</a:t>
            </a:r>
            <a:endParaRPr lang="en-US" sz="2200" dirty="0"/>
          </a:p>
        </p:txBody>
      </p:sp>
      <p:sp>
        <p:nvSpPr>
          <p:cNvPr id="12" name="Text 6"/>
          <p:cNvSpPr/>
          <p:nvPr/>
        </p:nvSpPr>
        <p:spPr>
          <a:xfrm>
            <a:off x="5451396" y="4311848"/>
            <a:ext cx="3727490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Découverte progressive et acquisition de méthodes efficaces</a:t>
            </a:r>
            <a:endParaRPr lang="en-US" sz="1750" dirty="0"/>
          </a:p>
        </p:txBody>
      </p:sp>
      <p:sp>
        <p:nvSpPr>
          <p:cNvPr id="13" name="Shape 7"/>
          <p:cNvSpPr/>
          <p:nvPr/>
        </p:nvSpPr>
        <p:spPr>
          <a:xfrm>
            <a:off x="9640133" y="2679740"/>
            <a:ext cx="4196358" cy="2955250"/>
          </a:xfrm>
          <a:prstGeom prst="roundRect">
            <a:avLst>
              <a:gd name="adj" fmla="val 3224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pic>
        <p:nvPicPr>
          <p:cNvPr id="14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74568" y="2914174"/>
            <a:ext cx="680442" cy="680442"/>
          </a:xfrm>
          <a:prstGeom prst="rect">
            <a:avLst/>
          </a:prstGeom>
        </p:spPr>
      </p:pic>
      <p:pic>
        <p:nvPicPr>
          <p:cNvPr id="15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61734" y="3063002"/>
            <a:ext cx="306110" cy="382667"/>
          </a:xfrm>
          <a:prstGeom prst="rect">
            <a:avLst/>
          </a:prstGeom>
        </p:spPr>
      </p:pic>
      <p:sp>
        <p:nvSpPr>
          <p:cNvPr id="16" name="Text 8"/>
          <p:cNvSpPr/>
          <p:nvPr/>
        </p:nvSpPr>
        <p:spPr>
          <a:xfrm>
            <a:off x="9874568" y="382143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En Terminale</a:t>
            </a:r>
            <a:endParaRPr lang="en-US" sz="2200" dirty="0"/>
          </a:p>
        </p:txBody>
      </p:sp>
      <p:sp>
        <p:nvSpPr>
          <p:cNvPr id="17" name="Text 9"/>
          <p:cNvSpPr/>
          <p:nvPr/>
        </p:nvSpPr>
        <p:spPr>
          <a:xfrm>
            <a:off x="9874568" y="4311848"/>
            <a:ext cx="3727490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Approfondissement des contenus et entraînements intensifs</a:t>
            </a:r>
            <a:endParaRPr lang="en-US" sz="1750" dirty="0"/>
          </a:p>
        </p:txBody>
      </p:sp>
      <p:sp>
        <p:nvSpPr>
          <p:cNvPr id="18" name="Shape 10"/>
          <p:cNvSpPr/>
          <p:nvPr/>
        </p:nvSpPr>
        <p:spPr>
          <a:xfrm>
            <a:off x="793790" y="5890141"/>
            <a:ext cx="13042821" cy="1530787"/>
          </a:xfrm>
          <a:prstGeom prst="roundRect">
            <a:avLst>
              <a:gd name="adj" fmla="val 6223"/>
            </a:avLst>
          </a:prstGeom>
          <a:solidFill>
            <a:srgbClr val="D4D5DE"/>
          </a:solidFill>
          <a:ln/>
        </p:spPr>
      </p:sp>
      <p:pic>
        <p:nvPicPr>
          <p:cNvPr id="19" name="Image 6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0604" y="6234232"/>
            <a:ext cx="283488" cy="226814"/>
          </a:xfrm>
          <a:prstGeom prst="rect">
            <a:avLst/>
          </a:prstGeom>
        </p:spPr>
      </p:pic>
      <p:sp>
        <p:nvSpPr>
          <p:cNvPr id="20" name="Text 11"/>
          <p:cNvSpPr/>
          <p:nvPr/>
        </p:nvSpPr>
        <p:spPr>
          <a:xfrm>
            <a:off x="1530906" y="6173629"/>
            <a:ext cx="1207889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000000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⚠️ </a:t>
            </a:r>
            <a:r>
              <a:rPr lang="en-US" sz="1750" b="1" dirty="0">
                <a:solidFill>
                  <a:srgbClr val="000000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Pour suivre en Terminale</a:t>
            </a:r>
            <a:r>
              <a:rPr lang="en-US" sz="1750" dirty="0">
                <a:solidFill>
                  <a:srgbClr val="000000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 : au moins 50% de présence selon ton emploi du temps de 1ère</a:t>
            </a:r>
            <a:endParaRPr lang="en-US" sz="1750" dirty="0"/>
          </a:p>
        </p:txBody>
      </p:sp>
      <p:sp>
        <p:nvSpPr>
          <p:cNvPr id="21" name="Text 12"/>
          <p:cNvSpPr/>
          <p:nvPr/>
        </p:nvSpPr>
        <p:spPr>
          <a:xfrm>
            <a:off x="1530906" y="6740604"/>
            <a:ext cx="1207889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000000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🕑 </a:t>
            </a:r>
            <a:r>
              <a:rPr lang="en-US" sz="1750" b="1" dirty="0">
                <a:solidFill>
                  <a:srgbClr val="000000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Créneau hebdomadaire</a:t>
            </a:r>
            <a:r>
              <a:rPr lang="en-US" sz="1750" dirty="0">
                <a:solidFill>
                  <a:srgbClr val="000000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 : Lundi 14h-16h (horaire décalé accessible à tous)</a:t>
            </a:r>
            <a:endParaRPr lang="en-US" sz="175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80190" y="917377"/>
            <a:ext cx="7556421" cy="106322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150"/>
              </a:lnSpc>
              <a:buNone/>
            </a:pPr>
            <a:r>
              <a:rPr lang="en-US" sz="3300" dirty="0" err="1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L’équipe</a:t>
            </a:r>
            <a:r>
              <a:rPr lang="en-US" sz="3300" dirty="0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 </a:t>
            </a:r>
            <a:r>
              <a:rPr lang="en-US" sz="3300" dirty="0" err="1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d'enseignants</a:t>
            </a:r>
            <a:endParaRPr lang="en-US" sz="3300" dirty="0"/>
          </a:p>
        </p:txBody>
      </p:sp>
      <p:sp>
        <p:nvSpPr>
          <p:cNvPr id="4" name="Shape 1"/>
          <p:cNvSpPr/>
          <p:nvPr/>
        </p:nvSpPr>
        <p:spPr>
          <a:xfrm>
            <a:off x="6280190" y="2235756"/>
            <a:ext cx="7556421" cy="1025723"/>
          </a:xfrm>
          <a:prstGeom prst="roundRect">
            <a:avLst>
              <a:gd name="adj" fmla="val 6966"/>
            </a:avLst>
          </a:prstGeom>
          <a:solidFill>
            <a:srgbClr val="FFFFFF">
              <a:alpha val="95000"/>
            </a:srgbClr>
          </a:solidFill>
          <a:ln w="22860">
            <a:solidFill>
              <a:srgbClr val="C8C9CF"/>
            </a:solidFill>
            <a:prstDash val="solid"/>
          </a:ln>
        </p:spPr>
      </p:sp>
      <p:sp>
        <p:nvSpPr>
          <p:cNvPr id="5" name="Shape 2"/>
          <p:cNvSpPr/>
          <p:nvPr/>
        </p:nvSpPr>
        <p:spPr>
          <a:xfrm>
            <a:off x="6303050" y="2258616"/>
            <a:ext cx="680442" cy="980003"/>
          </a:xfrm>
          <a:prstGeom prst="roundRect">
            <a:avLst>
              <a:gd name="adj" fmla="val 6469"/>
            </a:avLst>
          </a:prstGeom>
          <a:solidFill>
            <a:srgbClr val="E2E3E9"/>
          </a:solidFill>
          <a:ln/>
        </p:spPr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1885" y="2589133"/>
            <a:ext cx="255151" cy="318968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7153513" y="2428637"/>
            <a:ext cx="2126456" cy="2657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6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M. Guéraut</a:t>
            </a:r>
            <a:endParaRPr lang="en-US" sz="1650" dirty="0"/>
          </a:p>
        </p:txBody>
      </p:sp>
      <p:sp>
        <p:nvSpPr>
          <p:cNvPr id="8" name="Text 4"/>
          <p:cNvSpPr/>
          <p:nvPr/>
        </p:nvSpPr>
        <p:spPr>
          <a:xfrm>
            <a:off x="7153513" y="2796421"/>
            <a:ext cx="6660237" cy="2721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SVT – Biologie cellulaire et endocrinologie</a:t>
            </a:r>
            <a:endParaRPr lang="en-US" sz="1300" dirty="0"/>
          </a:p>
        </p:txBody>
      </p:sp>
      <p:sp>
        <p:nvSpPr>
          <p:cNvPr id="9" name="Shape 5"/>
          <p:cNvSpPr/>
          <p:nvPr/>
        </p:nvSpPr>
        <p:spPr>
          <a:xfrm>
            <a:off x="6280190" y="3431500"/>
            <a:ext cx="7556421" cy="1025723"/>
          </a:xfrm>
          <a:prstGeom prst="roundRect">
            <a:avLst>
              <a:gd name="adj" fmla="val 6966"/>
            </a:avLst>
          </a:prstGeom>
          <a:solidFill>
            <a:srgbClr val="FFFFFF">
              <a:alpha val="95000"/>
            </a:srgbClr>
          </a:solidFill>
          <a:ln w="22860">
            <a:solidFill>
              <a:srgbClr val="C8C9CF"/>
            </a:solidFill>
            <a:prstDash val="solid"/>
          </a:ln>
        </p:spPr>
      </p:sp>
      <p:sp>
        <p:nvSpPr>
          <p:cNvPr id="10" name="Shape 6"/>
          <p:cNvSpPr/>
          <p:nvPr/>
        </p:nvSpPr>
        <p:spPr>
          <a:xfrm>
            <a:off x="6303050" y="3454360"/>
            <a:ext cx="680442" cy="980003"/>
          </a:xfrm>
          <a:prstGeom prst="roundRect">
            <a:avLst>
              <a:gd name="adj" fmla="val 6469"/>
            </a:avLst>
          </a:prstGeom>
          <a:solidFill>
            <a:srgbClr val="E2E3E9"/>
          </a:solidFill>
          <a:ln/>
        </p:spPr>
      </p:sp>
      <p:pic>
        <p:nvPicPr>
          <p:cNvPr id="11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1885" y="3784878"/>
            <a:ext cx="255151" cy="318968"/>
          </a:xfrm>
          <a:prstGeom prst="rect">
            <a:avLst/>
          </a:prstGeom>
        </p:spPr>
      </p:pic>
      <p:sp>
        <p:nvSpPr>
          <p:cNvPr id="12" name="Text 7"/>
          <p:cNvSpPr/>
          <p:nvPr/>
        </p:nvSpPr>
        <p:spPr>
          <a:xfrm>
            <a:off x="7153513" y="3624382"/>
            <a:ext cx="2126456" cy="2657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6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M. Emonet</a:t>
            </a:r>
            <a:endParaRPr lang="en-US" sz="1650" dirty="0"/>
          </a:p>
        </p:txBody>
      </p:sp>
      <p:sp>
        <p:nvSpPr>
          <p:cNvPr id="13" name="Text 8"/>
          <p:cNvSpPr/>
          <p:nvPr/>
        </p:nvSpPr>
        <p:spPr>
          <a:xfrm>
            <a:off x="7153513" y="3992166"/>
            <a:ext cx="6660237" cy="2721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SVT – Biologie moléculaire et immunologie</a:t>
            </a:r>
            <a:endParaRPr lang="en-US" sz="1300" dirty="0"/>
          </a:p>
        </p:txBody>
      </p:sp>
      <p:sp>
        <p:nvSpPr>
          <p:cNvPr id="14" name="Shape 9"/>
          <p:cNvSpPr/>
          <p:nvPr/>
        </p:nvSpPr>
        <p:spPr>
          <a:xfrm>
            <a:off x="6280190" y="4627245"/>
            <a:ext cx="7556421" cy="1025723"/>
          </a:xfrm>
          <a:prstGeom prst="roundRect">
            <a:avLst>
              <a:gd name="adj" fmla="val 6966"/>
            </a:avLst>
          </a:prstGeom>
          <a:solidFill>
            <a:srgbClr val="FFFFFF">
              <a:alpha val="95000"/>
            </a:srgbClr>
          </a:solidFill>
          <a:ln w="22860">
            <a:solidFill>
              <a:srgbClr val="C8C9CF"/>
            </a:solidFill>
            <a:prstDash val="solid"/>
          </a:ln>
        </p:spPr>
      </p:sp>
      <p:sp>
        <p:nvSpPr>
          <p:cNvPr id="15" name="Shape 10"/>
          <p:cNvSpPr/>
          <p:nvPr/>
        </p:nvSpPr>
        <p:spPr>
          <a:xfrm>
            <a:off x="6303050" y="4650105"/>
            <a:ext cx="680442" cy="980003"/>
          </a:xfrm>
          <a:prstGeom prst="roundRect">
            <a:avLst>
              <a:gd name="adj" fmla="val 6469"/>
            </a:avLst>
          </a:prstGeom>
          <a:solidFill>
            <a:srgbClr val="E2E3E9"/>
          </a:solidFill>
          <a:ln/>
        </p:spPr>
      </p:sp>
      <p:pic>
        <p:nvPicPr>
          <p:cNvPr id="16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1885" y="4980623"/>
            <a:ext cx="255151" cy="318968"/>
          </a:xfrm>
          <a:prstGeom prst="rect">
            <a:avLst/>
          </a:prstGeom>
        </p:spPr>
      </p:pic>
      <p:sp>
        <p:nvSpPr>
          <p:cNvPr id="17" name="Text 11"/>
          <p:cNvSpPr/>
          <p:nvPr/>
        </p:nvSpPr>
        <p:spPr>
          <a:xfrm>
            <a:off x="7153513" y="4820126"/>
            <a:ext cx="2126456" cy="2657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6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Mme Roucanières</a:t>
            </a:r>
            <a:endParaRPr lang="en-US" sz="1650" dirty="0"/>
          </a:p>
        </p:txBody>
      </p:sp>
      <p:sp>
        <p:nvSpPr>
          <p:cNvPr id="18" name="Text 12"/>
          <p:cNvSpPr/>
          <p:nvPr/>
        </p:nvSpPr>
        <p:spPr>
          <a:xfrm>
            <a:off x="7153513" y="5187910"/>
            <a:ext cx="6660237" cy="2721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Physique-Chimie – Atomistique, ondes et chimie organique</a:t>
            </a:r>
            <a:endParaRPr lang="en-US" sz="1300" dirty="0"/>
          </a:p>
        </p:txBody>
      </p:sp>
      <p:sp>
        <p:nvSpPr>
          <p:cNvPr id="19" name="Shape 13"/>
          <p:cNvSpPr/>
          <p:nvPr/>
        </p:nvSpPr>
        <p:spPr>
          <a:xfrm>
            <a:off x="6280190" y="5822990"/>
            <a:ext cx="7556421" cy="1025723"/>
          </a:xfrm>
          <a:prstGeom prst="roundRect">
            <a:avLst>
              <a:gd name="adj" fmla="val 6966"/>
            </a:avLst>
          </a:prstGeom>
          <a:solidFill>
            <a:srgbClr val="FFFFFF">
              <a:alpha val="95000"/>
            </a:srgbClr>
          </a:solidFill>
          <a:ln w="22860">
            <a:solidFill>
              <a:srgbClr val="C8C9CF"/>
            </a:solidFill>
            <a:prstDash val="solid"/>
          </a:ln>
        </p:spPr>
      </p:sp>
      <p:sp>
        <p:nvSpPr>
          <p:cNvPr id="20" name="Shape 14"/>
          <p:cNvSpPr/>
          <p:nvPr/>
        </p:nvSpPr>
        <p:spPr>
          <a:xfrm>
            <a:off x="6303050" y="5845850"/>
            <a:ext cx="680442" cy="980003"/>
          </a:xfrm>
          <a:prstGeom prst="roundRect">
            <a:avLst>
              <a:gd name="adj" fmla="val 6469"/>
            </a:avLst>
          </a:prstGeom>
          <a:solidFill>
            <a:srgbClr val="E2E3E9"/>
          </a:solidFill>
          <a:ln/>
        </p:spPr>
      </p:sp>
      <p:pic>
        <p:nvPicPr>
          <p:cNvPr id="21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11885" y="6176367"/>
            <a:ext cx="255151" cy="318968"/>
          </a:xfrm>
          <a:prstGeom prst="rect">
            <a:avLst/>
          </a:prstGeom>
        </p:spPr>
      </p:pic>
      <p:sp>
        <p:nvSpPr>
          <p:cNvPr id="22" name="Text 15"/>
          <p:cNvSpPr/>
          <p:nvPr/>
        </p:nvSpPr>
        <p:spPr>
          <a:xfrm>
            <a:off x="7153513" y="6015871"/>
            <a:ext cx="2126456" cy="2657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6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M. Gueguen</a:t>
            </a:r>
            <a:endParaRPr lang="en-US" sz="1650" dirty="0"/>
          </a:p>
        </p:txBody>
      </p:sp>
      <p:sp>
        <p:nvSpPr>
          <p:cNvPr id="23" name="Text 16"/>
          <p:cNvSpPr/>
          <p:nvPr/>
        </p:nvSpPr>
        <p:spPr>
          <a:xfrm>
            <a:off x="7153513" y="6383655"/>
            <a:ext cx="6660237" cy="2721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Physique-Chimie – Fluides, radioactivité et méthodologie</a:t>
            </a:r>
            <a:endParaRPr lang="en-US" sz="1300" dirty="0"/>
          </a:p>
        </p:txBody>
      </p:sp>
      <p:sp>
        <p:nvSpPr>
          <p:cNvPr id="24" name="Text 17"/>
          <p:cNvSpPr/>
          <p:nvPr/>
        </p:nvSpPr>
        <p:spPr>
          <a:xfrm>
            <a:off x="6280190" y="7040047"/>
            <a:ext cx="7556421" cy="2721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Des professeurs engagés, disponibles et prêts à vous accompagner dans votre progression !</a:t>
            </a:r>
            <a:endParaRPr lang="en-US" sz="13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2602230"/>
            <a:ext cx="7551539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dirty="0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Un programme riche et varié</a:t>
            </a:r>
            <a:endParaRPr lang="en-US" sz="4450" dirty="0"/>
          </a:p>
        </p:txBody>
      </p:sp>
      <p:sp>
        <p:nvSpPr>
          <p:cNvPr id="3" name="Text 1"/>
          <p:cNvSpPr/>
          <p:nvPr/>
        </p:nvSpPr>
        <p:spPr>
          <a:xfrm>
            <a:off x="793790" y="404812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SVT</a:t>
            </a:r>
            <a:endParaRPr lang="en-US" sz="2200" dirty="0"/>
          </a:p>
        </p:txBody>
      </p:sp>
      <p:sp>
        <p:nvSpPr>
          <p:cNvPr id="4" name="Text 2"/>
          <p:cNvSpPr/>
          <p:nvPr/>
        </p:nvSpPr>
        <p:spPr>
          <a:xfrm>
            <a:off x="793790" y="4538543"/>
            <a:ext cx="415861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Anatomie humaine, biologie cellulaire, biochimie, reproduction, immunologie</a:t>
            </a:r>
            <a:endParaRPr lang="en-US" sz="1750" dirty="0"/>
          </a:p>
        </p:txBody>
      </p:sp>
      <p:sp>
        <p:nvSpPr>
          <p:cNvPr id="5" name="Text 3"/>
          <p:cNvSpPr/>
          <p:nvPr/>
        </p:nvSpPr>
        <p:spPr>
          <a:xfrm>
            <a:off x="5235893" y="404812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Physique-Chimie</a:t>
            </a:r>
            <a:endParaRPr lang="en-US" sz="2200" dirty="0"/>
          </a:p>
        </p:txBody>
      </p:sp>
      <p:sp>
        <p:nvSpPr>
          <p:cNvPr id="6" name="Text 4"/>
          <p:cNvSpPr/>
          <p:nvPr/>
        </p:nvSpPr>
        <p:spPr>
          <a:xfrm>
            <a:off x="5235893" y="4538543"/>
            <a:ext cx="415861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Ondes, radioactivité, chimie organique, stéréochimie, mécanique des fluides</a:t>
            </a:r>
            <a:endParaRPr lang="en-US" sz="1750" dirty="0"/>
          </a:p>
        </p:txBody>
      </p:sp>
      <p:sp>
        <p:nvSpPr>
          <p:cNvPr id="7" name="Text 5"/>
          <p:cNvSpPr/>
          <p:nvPr/>
        </p:nvSpPr>
        <p:spPr>
          <a:xfrm>
            <a:off x="9677995" y="404812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Méthodologie</a:t>
            </a:r>
            <a:endParaRPr lang="en-US" sz="2200" dirty="0"/>
          </a:p>
        </p:txBody>
      </p:sp>
      <p:sp>
        <p:nvSpPr>
          <p:cNvPr id="8" name="Text 6"/>
          <p:cNvSpPr/>
          <p:nvPr/>
        </p:nvSpPr>
        <p:spPr>
          <a:xfrm>
            <a:off x="9677995" y="4538543"/>
            <a:ext cx="4158615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Apprendre à apprendre, fiches de révision efficaces, flashcards (ANKI), tests type PASS et prépa</a:t>
            </a:r>
            <a:endParaRPr lang="en-US" sz="175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2012633"/>
            <a:ext cx="8721209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dirty="0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Organisation pratique de l'option</a:t>
            </a:r>
            <a:endParaRPr lang="en-US" sz="4450" dirty="0"/>
          </a:p>
        </p:txBody>
      </p:sp>
      <p:sp>
        <p:nvSpPr>
          <p:cNvPr id="3" name="Shape 1"/>
          <p:cNvSpPr/>
          <p:nvPr/>
        </p:nvSpPr>
        <p:spPr>
          <a:xfrm>
            <a:off x="793790" y="3175040"/>
            <a:ext cx="510302" cy="510302"/>
          </a:xfrm>
          <a:prstGeom prst="roundRect">
            <a:avLst>
              <a:gd name="adj" fmla="val 18669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4" name="Text 2"/>
          <p:cNvSpPr/>
          <p:nvPr/>
        </p:nvSpPr>
        <p:spPr>
          <a:xfrm>
            <a:off x="1530906" y="3252907"/>
            <a:ext cx="3275290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Séances hebdomadaires</a:t>
            </a:r>
            <a:endParaRPr lang="en-US" sz="2200" dirty="0"/>
          </a:p>
        </p:txBody>
      </p:sp>
      <p:sp>
        <p:nvSpPr>
          <p:cNvPr id="5" name="Text 3"/>
          <p:cNvSpPr/>
          <p:nvPr/>
        </p:nvSpPr>
        <p:spPr>
          <a:xfrm>
            <a:off x="1530906" y="3743325"/>
            <a:ext cx="5642491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1 à 2 heures chaque lundi, avec des thématiques variées et captivantes</a:t>
            </a:r>
            <a:endParaRPr lang="en-US" sz="1750" dirty="0"/>
          </a:p>
        </p:txBody>
      </p:sp>
      <p:sp>
        <p:nvSpPr>
          <p:cNvPr id="6" name="Shape 4"/>
          <p:cNvSpPr/>
          <p:nvPr/>
        </p:nvSpPr>
        <p:spPr>
          <a:xfrm>
            <a:off x="7456884" y="3175040"/>
            <a:ext cx="510302" cy="510302"/>
          </a:xfrm>
          <a:prstGeom prst="roundRect">
            <a:avLst>
              <a:gd name="adj" fmla="val 18669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7" name="Text 5"/>
          <p:cNvSpPr/>
          <p:nvPr/>
        </p:nvSpPr>
        <p:spPr>
          <a:xfrm>
            <a:off x="8194000" y="3252907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Séminaires intensifs</a:t>
            </a:r>
            <a:endParaRPr lang="en-US" sz="2200" dirty="0"/>
          </a:p>
        </p:txBody>
      </p:sp>
      <p:sp>
        <p:nvSpPr>
          <p:cNvPr id="8" name="Text 6"/>
          <p:cNvSpPr/>
          <p:nvPr/>
        </p:nvSpPr>
        <p:spPr>
          <a:xfrm>
            <a:off x="8194000" y="3743325"/>
            <a:ext cx="5642610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3 journées complètes pendant les vacances scolaires pour approfondir</a:t>
            </a:r>
            <a:endParaRPr lang="en-US" sz="1750" dirty="0"/>
          </a:p>
        </p:txBody>
      </p:sp>
      <p:sp>
        <p:nvSpPr>
          <p:cNvPr id="9" name="Shape 7"/>
          <p:cNvSpPr/>
          <p:nvPr/>
        </p:nvSpPr>
        <p:spPr>
          <a:xfrm>
            <a:off x="793790" y="4922758"/>
            <a:ext cx="510302" cy="510302"/>
          </a:xfrm>
          <a:prstGeom prst="roundRect">
            <a:avLst>
              <a:gd name="adj" fmla="val 18669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10" name="Text 8"/>
          <p:cNvSpPr/>
          <p:nvPr/>
        </p:nvSpPr>
        <p:spPr>
          <a:xfrm>
            <a:off x="1530906" y="500062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Échanges inspirants</a:t>
            </a:r>
            <a:endParaRPr lang="en-US" sz="2200" dirty="0"/>
          </a:p>
        </p:txBody>
      </p:sp>
      <p:sp>
        <p:nvSpPr>
          <p:cNvPr id="11" name="Text 9"/>
          <p:cNvSpPr/>
          <p:nvPr/>
        </p:nvSpPr>
        <p:spPr>
          <a:xfrm>
            <a:off x="1530906" y="5491043"/>
            <a:ext cx="5642491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Rencontres avec des étudiants en PASS, L.A.S et classes préparatoires</a:t>
            </a:r>
            <a:endParaRPr lang="en-US" sz="1750" dirty="0"/>
          </a:p>
        </p:txBody>
      </p:sp>
      <p:sp>
        <p:nvSpPr>
          <p:cNvPr id="12" name="Shape 10"/>
          <p:cNvSpPr/>
          <p:nvPr/>
        </p:nvSpPr>
        <p:spPr>
          <a:xfrm>
            <a:off x="7456884" y="4922758"/>
            <a:ext cx="510302" cy="510302"/>
          </a:xfrm>
          <a:prstGeom prst="roundRect">
            <a:avLst>
              <a:gd name="adj" fmla="val 18669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13" name="Text 11"/>
          <p:cNvSpPr/>
          <p:nvPr/>
        </p:nvSpPr>
        <p:spPr>
          <a:xfrm>
            <a:off x="8194000" y="5000625"/>
            <a:ext cx="3190280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Ressources numériques</a:t>
            </a:r>
            <a:endParaRPr lang="en-US" sz="2200" dirty="0"/>
          </a:p>
        </p:txBody>
      </p:sp>
      <p:sp>
        <p:nvSpPr>
          <p:cNvPr id="14" name="Text 12"/>
          <p:cNvSpPr/>
          <p:nvPr/>
        </p:nvSpPr>
        <p:spPr>
          <a:xfrm>
            <a:off x="8194000" y="5491043"/>
            <a:ext cx="5642610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Supports interactifs accessibles sur la plateforme Elea, QCM, mini-tests et actualités scientifiques</a:t>
            </a:r>
            <a:endParaRPr lang="en-US" sz="175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682228"/>
            <a:ext cx="6187202" cy="53161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150"/>
              </a:lnSpc>
              <a:buNone/>
            </a:pPr>
            <a:r>
              <a:rPr lang="en-US" sz="3300" dirty="0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Aperçu du planning 2024-2025</a:t>
            </a:r>
            <a:endParaRPr lang="en-US" sz="3300" dirty="0"/>
          </a:p>
        </p:txBody>
      </p:sp>
      <p:sp>
        <p:nvSpPr>
          <p:cNvPr id="3" name="Shape 1"/>
          <p:cNvSpPr/>
          <p:nvPr/>
        </p:nvSpPr>
        <p:spPr>
          <a:xfrm>
            <a:off x="7303770" y="1554004"/>
            <a:ext cx="22860" cy="5079206"/>
          </a:xfrm>
          <a:prstGeom prst="roundRect">
            <a:avLst>
              <a:gd name="adj" fmla="val 312558"/>
            </a:avLst>
          </a:prstGeom>
          <a:solidFill>
            <a:srgbClr val="C8C9CF"/>
          </a:solidFill>
          <a:ln/>
        </p:spPr>
      </p:sp>
      <p:sp>
        <p:nvSpPr>
          <p:cNvPr id="4" name="Shape 2"/>
          <p:cNvSpPr/>
          <p:nvPr/>
        </p:nvSpPr>
        <p:spPr>
          <a:xfrm>
            <a:off x="6636425" y="1733907"/>
            <a:ext cx="510302" cy="22860"/>
          </a:xfrm>
          <a:prstGeom prst="roundRect">
            <a:avLst>
              <a:gd name="adj" fmla="val 312558"/>
            </a:avLst>
          </a:prstGeom>
          <a:solidFill>
            <a:srgbClr val="C8C9CF"/>
          </a:solidFill>
          <a:ln/>
        </p:spPr>
      </p:sp>
      <p:sp>
        <p:nvSpPr>
          <p:cNvPr id="5" name="Shape 3"/>
          <p:cNvSpPr/>
          <p:nvPr/>
        </p:nvSpPr>
        <p:spPr>
          <a:xfrm>
            <a:off x="7123867" y="1554004"/>
            <a:ext cx="382667" cy="382667"/>
          </a:xfrm>
          <a:prstGeom prst="roundRect">
            <a:avLst>
              <a:gd name="adj" fmla="val 18672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6" name="Text 4"/>
          <p:cNvSpPr/>
          <p:nvPr/>
        </p:nvSpPr>
        <p:spPr>
          <a:xfrm>
            <a:off x="7187625" y="1585853"/>
            <a:ext cx="255151" cy="3189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000"/>
              </a:lnSpc>
              <a:buNone/>
            </a:pPr>
            <a:r>
              <a:rPr lang="en-US" sz="20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1</a:t>
            </a:r>
            <a:endParaRPr lang="en-US" sz="2000" dirty="0"/>
          </a:p>
        </p:txBody>
      </p:sp>
      <p:sp>
        <p:nvSpPr>
          <p:cNvPr id="7" name="Text 5"/>
          <p:cNvSpPr/>
          <p:nvPr/>
        </p:nvSpPr>
        <p:spPr>
          <a:xfrm>
            <a:off x="4338161" y="1612463"/>
            <a:ext cx="2126456" cy="2657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050"/>
              </a:lnSpc>
              <a:buNone/>
            </a:pPr>
            <a:r>
              <a:rPr lang="en-US" sz="16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13 octobre</a:t>
            </a:r>
            <a:endParaRPr lang="en-US" sz="1650" dirty="0"/>
          </a:p>
        </p:txBody>
      </p:sp>
      <p:sp>
        <p:nvSpPr>
          <p:cNvPr id="8" name="Text 6"/>
          <p:cNvSpPr/>
          <p:nvPr/>
        </p:nvSpPr>
        <p:spPr>
          <a:xfrm>
            <a:off x="793790" y="1980248"/>
            <a:ext cx="5670828" cy="54435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ts val="2100"/>
              </a:lnSpc>
              <a:buNone/>
            </a:pPr>
            <a:r>
              <a:rPr lang="en-US" sz="1300" b="1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14h – 15h : </a:t>
            </a:r>
            <a:r>
              <a:rPr lang="en-US" sz="1300" b="1" dirty="0" err="1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Présentation</a:t>
            </a:r>
            <a:r>
              <a:rPr lang="en-US" sz="1300" b="1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 de </a:t>
            </a:r>
            <a:r>
              <a:rPr lang="en-US" sz="1300" b="1" dirty="0" err="1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l'option</a:t>
            </a:r>
            <a:br>
              <a:rPr lang="en-US" sz="1300" b="1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</a:br>
            <a:r>
              <a:rPr lang="en-US" sz="13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Introduction générale avec toute l'équipe</a:t>
            </a:r>
            <a:endParaRPr lang="en-US" sz="1300" dirty="0"/>
          </a:p>
        </p:txBody>
      </p:sp>
      <p:sp>
        <p:nvSpPr>
          <p:cNvPr id="9" name="Shape 7"/>
          <p:cNvSpPr/>
          <p:nvPr/>
        </p:nvSpPr>
        <p:spPr>
          <a:xfrm>
            <a:off x="7483673" y="2754511"/>
            <a:ext cx="510302" cy="22860"/>
          </a:xfrm>
          <a:prstGeom prst="roundRect">
            <a:avLst>
              <a:gd name="adj" fmla="val 312558"/>
            </a:avLst>
          </a:prstGeom>
          <a:solidFill>
            <a:srgbClr val="C8C9CF"/>
          </a:solidFill>
          <a:ln/>
        </p:spPr>
      </p:sp>
      <p:sp>
        <p:nvSpPr>
          <p:cNvPr id="10" name="Shape 8"/>
          <p:cNvSpPr/>
          <p:nvPr/>
        </p:nvSpPr>
        <p:spPr>
          <a:xfrm>
            <a:off x="7123867" y="2574608"/>
            <a:ext cx="382667" cy="382667"/>
          </a:xfrm>
          <a:prstGeom prst="roundRect">
            <a:avLst>
              <a:gd name="adj" fmla="val 18672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11" name="Text 9"/>
          <p:cNvSpPr/>
          <p:nvPr/>
        </p:nvSpPr>
        <p:spPr>
          <a:xfrm>
            <a:off x="7187625" y="2606457"/>
            <a:ext cx="255151" cy="3189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000"/>
              </a:lnSpc>
              <a:buNone/>
            </a:pPr>
            <a:r>
              <a:rPr lang="en-US" sz="20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2</a:t>
            </a:r>
            <a:endParaRPr lang="en-US" sz="2000" dirty="0"/>
          </a:p>
        </p:txBody>
      </p:sp>
      <p:sp>
        <p:nvSpPr>
          <p:cNvPr id="12" name="Text 10"/>
          <p:cNvSpPr/>
          <p:nvPr/>
        </p:nvSpPr>
        <p:spPr>
          <a:xfrm>
            <a:off x="8165783" y="2633067"/>
            <a:ext cx="2126456" cy="2657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6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20 octobre</a:t>
            </a:r>
            <a:endParaRPr lang="en-US" sz="1650" dirty="0"/>
          </a:p>
        </p:txBody>
      </p:sp>
      <p:sp>
        <p:nvSpPr>
          <p:cNvPr id="13" name="Text 11"/>
          <p:cNvSpPr/>
          <p:nvPr/>
        </p:nvSpPr>
        <p:spPr>
          <a:xfrm>
            <a:off x="8165783" y="3000851"/>
            <a:ext cx="5670828" cy="54435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b="1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Échanges avec étudiants PASS &amp; </a:t>
            </a:r>
            <a:r>
              <a:rPr lang="en-US" sz="1300" b="1" dirty="0" err="1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prépa</a:t>
            </a:r>
            <a:br>
              <a:rPr lang="en-US" sz="1300" b="1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</a:br>
            <a:r>
              <a:rPr lang="en-US" sz="1300" dirty="0" err="1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Séminaire</a:t>
            </a:r>
            <a:r>
              <a:rPr lang="en-US" sz="13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 animé par F. Emonet et X. </a:t>
            </a:r>
            <a:r>
              <a:rPr lang="en-US" sz="1300" dirty="0" err="1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Guéraut</a:t>
            </a:r>
            <a:r>
              <a:rPr lang="en-US" sz="13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 (</a:t>
            </a:r>
            <a:r>
              <a:rPr lang="en-US" sz="1300" dirty="0" err="1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Horaires</a:t>
            </a:r>
            <a:r>
              <a:rPr lang="en-US" sz="13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 ?)</a:t>
            </a:r>
            <a:endParaRPr lang="en-US" sz="1300" dirty="0"/>
          </a:p>
        </p:txBody>
      </p:sp>
      <p:sp>
        <p:nvSpPr>
          <p:cNvPr id="14" name="Shape 12"/>
          <p:cNvSpPr/>
          <p:nvPr/>
        </p:nvSpPr>
        <p:spPr>
          <a:xfrm>
            <a:off x="6636425" y="3634264"/>
            <a:ext cx="510302" cy="22860"/>
          </a:xfrm>
          <a:prstGeom prst="roundRect">
            <a:avLst>
              <a:gd name="adj" fmla="val 312558"/>
            </a:avLst>
          </a:prstGeom>
          <a:solidFill>
            <a:srgbClr val="C8C9CF"/>
          </a:solidFill>
          <a:ln/>
        </p:spPr>
      </p:sp>
      <p:sp>
        <p:nvSpPr>
          <p:cNvPr id="15" name="Shape 13"/>
          <p:cNvSpPr/>
          <p:nvPr/>
        </p:nvSpPr>
        <p:spPr>
          <a:xfrm>
            <a:off x="7123867" y="3454360"/>
            <a:ext cx="382667" cy="382667"/>
          </a:xfrm>
          <a:prstGeom prst="roundRect">
            <a:avLst>
              <a:gd name="adj" fmla="val 18672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16" name="Text 14"/>
          <p:cNvSpPr/>
          <p:nvPr/>
        </p:nvSpPr>
        <p:spPr>
          <a:xfrm>
            <a:off x="7187625" y="3486210"/>
            <a:ext cx="255151" cy="3189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000"/>
              </a:lnSpc>
              <a:buNone/>
            </a:pPr>
            <a:r>
              <a:rPr lang="en-US" sz="20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3</a:t>
            </a:r>
            <a:endParaRPr lang="en-US" sz="2000" dirty="0"/>
          </a:p>
        </p:txBody>
      </p:sp>
      <p:sp>
        <p:nvSpPr>
          <p:cNvPr id="17" name="Text 15"/>
          <p:cNvSpPr/>
          <p:nvPr/>
        </p:nvSpPr>
        <p:spPr>
          <a:xfrm>
            <a:off x="4338161" y="3512820"/>
            <a:ext cx="2126456" cy="2657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050"/>
              </a:lnSpc>
              <a:buNone/>
            </a:pPr>
            <a:r>
              <a:rPr lang="en-US" sz="16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3 novembre</a:t>
            </a:r>
            <a:endParaRPr lang="en-US" sz="1650" dirty="0"/>
          </a:p>
        </p:txBody>
      </p:sp>
      <p:sp>
        <p:nvSpPr>
          <p:cNvPr id="18" name="Text 16"/>
          <p:cNvSpPr/>
          <p:nvPr/>
        </p:nvSpPr>
        <p:spPr>
          <a:xfrm>
            <a:off x="793790" y="3880604"/>
            <a:ext cx="5670828" cy="54435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ts val="2100"/>
              </a:lnSpc>
              <a:buNone/>
            </a:pPr>
            <a:r>
              <a:rPr lang="en-US" sz="1300" b="1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Construire une fiche de </a:t>
            </a:r>
            <a:r>
              <a:rPr lang="en-US" sz="1300" b="1" dirty="0" err="1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révision</a:t>
            </a:r>
            <a:r>
              <a:rPr lang="en-US" sz="1300" b="1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 </a:t>
            </a:r>
            <a:r>
              <a:rPr lang="en-US" sz="1300" b="1" dirty="0" err="1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efficace</a:t>
            </a:r>
            <a:br>
              <a:rPr lang="en-US" sz="1300" b="1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</a:br>
            <a:r>
              <a:rPr lang="en-US" sz="1300" dirty="0" err="1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Méthodologie</a:t>
            </a:r>
            <a:r>
              <a:rPr lang="en-US" sz="13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 avec G. Gueguen</a:t>
            </a:r>
            <a:endParaRPr lang="en-US" sz="1300" dirty="0"/>
          </a:p>
        </p:txBody>
      </p:sp>
      <p:sp>
        <p:nvSpPr>
          <p:cNvPr id="19" name="Shape 17"/>
          <p:cNvSpPr/>
          <p:nvPr/>
        </p:nvSpPr>
        <p:spPr>
          <a:xfrm>
            <a:off x="7483673" y="4514017"/>
            <a:ext cx="510302" cy="22860"/>
          </a:xfrm>
          <a:prstGeom prst="roundRect">
            <a:avLst>
              <a:gd name="adj" fmla="val 312558"/>
            </a:avLst>
          </a:prstGeom>
          <a:solidFill>
            <a:srgbClr val="C8C9CF"/>
          </a:solidFill>
          <a:ln/>
        </p:spPr>
      </p:sp>
      <p:sp>
        <p:nvSpPr>
          <p:cNvPr id="20" name="Shape 18"/>
          <p:cNvSpPr/>
          <p:nvPr/>
        </p:nvSpPr>
        <p:spPr>
          <a:xfrm>
            <a:off x="7123867" y="4334113"/>
            <a:ext cx="382667" cy="382667"/>
          </a:xfrm>
          <a:prstGeom prst="roundRect">
            <a:avLst>
              <a:gd name="adj" fmla="val 18672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21" name="Text 19"/>
          <p:cNvSpPr/>
          <p:nvPr/>
        </p:nvSpPr>
        <p:spPr>
          <a:xfrm>
            <a:off x="7187625" y="4365962"/>
            <a:ext cx="255151" cy="3189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000"/>
              </a:lnSpc>
              <a:buNone/>
            </a:pPr>
            <a:r>
              <a:rPr lang="en-US" sz="20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4</a:t>
            </a:r>
            <a:endParaRPr lang="en-US" sz="2000" dirty="0"/>
          </a:p>
        </p:txBody>
      </p:sp>
      <p:sp>
        <p:nvSpPr>
          <p:cNvPr id="22" name="Text 20"/>
          <p:cNvSpPr/>
          <p:nvPr/>
        </p:nvSpPr>
        <p:spPr>
          <a:xfrm>
            <a:off x="8165783" y="4392573"/>
            <a:ext cx="2126456" cy="2657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6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10 novembre</a:t>
            </a:r>
            <a:endParaRPr lang="en-US" sz="1650" dirty="0"/>
          </a:p>
        </p:txBody>
      </p:sp>
      <p:sp>
        <p:nvSpPr>
          <p:cNvPr id="23" name="Text 21"/>
          <p:cNvSpPr/>
          <p:nvPr/>
        </p:nvSpPr>
        <p:spPr>
          <a:xfrm>
            <a:off x="8165783" y="4760357"/>
            <a:ext cx="5670828" cy="54435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b="1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S'organiser et </a:t>
            </a:r>
            <a:r>
              <a:rPr lang="en-US" sz="1300" b="1" dirty="0" err="1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s'évaluer</a:t>
            </a:r>
            <a:br>
              <a:rPr lang="en-US" sz="1300" b="1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</a:br>
            <a:r>
              <a:rPr lang="en-US" sz="1300" dirty="0" err="1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Méthodologie</a:t>
            </a:r>
            <a:r>
              <a:rPr lang="en-US" sz="13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 avec C. Roucanières</a:t>
            </a:r>
            <a:endParaRPr lang="en-US" sz="1300" dirty="0"/>
          </a:p>
        </p:txBody>
      </p:sp>
      <p:sp>
        <p:nvSpPr>
          <p:cNvPr id="24" name="Shape 22"/>
          <p:cNvSpPr/>
          <p:nvPr/>
        </p:nvSpPr>
        <p:spPr>
          <a:xfrm>
            <a:off x="6636425" y="5393769"/>
            <a:ext cx="510302" cy="22860"/>
          </a:xfrm>
          <a:prstGeom prst="roundRect">
            <a:avLst>
              <a:gd name="adj" fmla="val 312558"/>
            </a:avLst>
          </a:prstGeom>
          <a:solidFill>
            <a:srgbClr val="C8C9CF"/>
          </a:solidFill>
          <a:ln/>
        </p:spPr>
      </p:sp>
      <p:sp>
        <p:nvSpPr>
          <p:cNvPr id="25" name="Shape 23"/>
          <p:cNvSpPr/>
          <p:nvPr/>
        </p:nvSpPr>
        <p:spPr>
          <a:xfrm>
            <a:off x="7123867" y="5213866"/>
            <a:ext cx="382667" cy="382667"/>
          </a:xfrm>
          <a:prstGeom prst="roundRect">
            <a:avLst>
              <a:gd name="adj" fmla="val 18672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26" name="Text 24"/>
          <p:cNvSpPr/>
          <p:nvPr/>
        </p:nvSpPr>
        <p:spPr>
          <a:xfrm>
            <a:off x="7187625" y="5245715"/>
            <a:ext cx="255151" cy="3189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000"/>
              </a:lnSpc>
              <a:buNone/>
            </a:pPr>
            <a:r>
              <a:rPr lang="en-US" sz="20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5</a:t>
            </a:r>
            <a:endParaRPr lang="en-US" sz="2000" dirty="0"/>
          </a:p>
        </p:txBody>
      </p:sp>
      <p:sp>
        <p:nvSpPr>
          <p:cNvPr id="27" name="Text 25"/>
          <p:cNvSpPr/>
          <p:nvPr/>
        </p:nvSpPr>
        <p:spPr>
          <a:xfrm>
            <a:off x="4338161" y="5272326"/>
            <a:ext cx="2126456" cy="2657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050"/>
              </a:lnSpc>
              <a:buNone/>
            </a:pPr>
            <a:r>
              <a:rPr lang="en-US" sz="16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24 novembre</a:t>
            </a:r>
            <a:endParaRPr lang="en-US" sz="1650" dirty="0"/>
          </a:p>
        </p:txBody>
      </p:sp>
      <p:sp>
        <p:nvSpPr>
          <p:cNvPr id="28" name="Text 26"/>
          <p:cNvSpPr/>
          <p:nvPr/>
        </p:nvSpPr>
        <p:spPr>
          <a:xfrm>
            <a:off x="793790" y="5640110"/>
            <a:ext cx="5670828" cy="54435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ts val="2100"/>
              </a:lnSpc>
              <a:buNone/>
            </a:pPr>
            <a:r>
              <a:rPr lang="en-US" sz="1300" b="1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Stéréochimie et molecules</a:t>
            </a:r>
            <a:br>
              <a:rPr lang="en-US" sz="1300" b="1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</a:br>
            <a:r>
              <a:rPr lang="en-US" sz="13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Physique-Chimie avec C. Roucanières</a:t>
            </a:r>
            <a:endParaRPr lang="en-US" sz="1300" dirty="0"/>
          </a:p>
        </p:txBody>
      </p:sp>
      <p:sp>
        <p:nvSpPr>
          <p:cNvPr id="29" name="Shape 27"/>
          <p:cNvSpPr/>
          <p:nvPr/>
        </p:nvSpPr>
        <p:spPr>
          <a:xfrm>
            <a:off x="793790" y="6824543"/>
            <a:ext cx="13042821" cy="722709"/>
          </a:xfrm>
          <a:prstGeom prst="roundRect">
            <a:avLst>
              <a:gd name="adj" fmla="val 9887"/>
            </a:avLst>
          </a:prstGeom>
          <a:solidFill>
            <a:srgbClr val="D4D5DE"/>
          </a:solidFill>
          <a:ln/>
        </p:spPr>
      </p:sp>
      <p:sp>
        <p:nvSpPr>
          <p:cNvPr id="31" name="Text 28"/>
          <p:cNvSpPr/>
          <p:nvPr/>
        </p:nvSpPr>
        <p:spPr>
          <a:xfrm>
            <a:off x="1346478" y="7037070"/>
            <a:ext cx="12320111" cy="2721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dirty="0">
                <a:solidFill>
                  <a:srgbClr val="000000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📅 Un planning complet et détaillé sera distribué à la fin de la première séance</a:t>
            </a:r>
            <a:endParaRPr lang="en-US" sz="13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644247"/>
            <a:ext cx="4832628" cy="566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450"/>
              </a:lnSpc>
              <a:buNone/>
            </a:pPr>
            <a:r>
              <a:rPr lang="en-US" sz="3550" dirty="0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L'esprit qui nous anime</a:t>
            </a:r>
            <a:endParaRPr lang="en-US" sz="3550" dirty="0"/>
          </a:p>
        </p:txBody>
      </p:sp>
      <p:sp>
        <p:nvSpPr>
          <p:cNvPr id="4" name="Shape 1"/>
          <p:cNvSpPr/>
          <p:nvPr/>
        </p:nvSpPr>
        <p:spPr>
          <a:xfrm>
            <a:off x="793790" y="1483400"/>
            <a:ext cx="7556421" cy="1381482"/>
          </a:xfrm>
          <a:prstGeom prst="roundRect">
            <a:avLst>
              <a:gd name="adj" fmla="val 5517"/>
            </a:avLst>
          </a:prstGeom>
          <a:solidFill>
            <a:srgbClr val="FFFFFF">
              <a:alpha val="95000"/>
            </a:srgbClr>
          </a:solidFill>
          <a:ln w="22860">
            <a:solidFill>
              <a:srgbClr val="C8C9CF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998101" y="1687711"/>
            <a:ext cx="2526625" cy="2834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750" dirty="0">
                <a:solidFill>
                  <a:srgbClr val="000000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💡</a:t>
            </a:r>
            <a:r>
              <a:rPr lang="en-US" sz="17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 Ambiance conviviale</a:t>
            </a:r>
            <a:endParaRPr lang="en-US" sz="1750" dirty="0"/>
          </a:p>
        </p:txBody>
      </p:sp>
      <p:sp>
        <p:nvSpPr>
          <p:cNvPr id="6" name="Text 3"/>
          <p:cNvSpPr/>
          <p:nvPr/>
        </p:nvSpPr>
        <p:spPr>
          <a:xfrm>
            <a:off x="998101" y="2080022"/>
            <a:ext cx="7147798" cy="5805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4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Un cadre bienveillant où chacun peut s'exprimer librement et poser toutes ses questions</a:t>
            </a:r>
            <a:endParaRPr lang="en-US" sz="1400" dirty="0"/>
          </a:p>
        </p:txBody>
      </p:sp>
      <p:sp>
        <p:nvSpPr>
          <p:cNvPr id="7" name="Shape 4"/>
          <p:cNvSpPr/>
          <p:nvPr/>
        </p:nvSpPr>
        <p:spPr>
          <a:xfrm>
            <a:off x="793790" y="3046333"/>
            <a:ext cx="7556421" cy="1091208"/>
          </a:xfrm>
          <a:prstGeom prst="roundRect">
            <a:avLst>
              <a:gd name="adj" fmla="val 6984"/>
            </a:avLst>
          </a:prstGeom>
          <a:solidFill>
            <a:srgbClr val="FFFFFF">
              <a:alpha val="95000"/>
            </a:srgbClr>
          </a:solidFill>
          <a:ln w="22860">
            <a:solidFill>
              <a:srgbClr val="C8C9CF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998101" y="3250644"/>
            <a:ext cx="2388989" cy="2834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750" dirty="0">
                <a:solidFill>
                  <a:srgbClr val="000000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🔍</a:t>
            </a:r>
            <a:r>
              <a:rPr lang="en-US" sz="17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 Approche concrète</a:t>
            </a:r>
            <a:endParaRPr lang="en-US" sz="1750" dirty="0"/>
          </a:p>
        </p:txBody>
      </p:sp>
      <p:sp>
        <p:nvSpPr>
          <p:cNvPr id="9" name="Text 6"/>
          <p:cNvSpPr/>
          <p:nvPr/>
        </p:nvSpPr>
        <p:spPr>
          <a:xfrm>
            <a:off x="998101" y="3642955"/>
            <a:ext cx="7147798" cy="290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4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Des activités pratiques, des défis stimulants et des manipulations réelles</a:t>
            </a:r>
            <a:endParaRPr lang="en-US" sz="1400" dirty="0"/>
          </a:p>
        </p:txBody>
      </p:sp>
      <p:sp>
        <p:nvSpPr>
          <p:cNvPr id="10" name="Shape 7"/>
          <p:cNvSpPr/>
          <p:nvPr/>
        </p:nvSpPr>
        <p:spPr>
          <a:xfrm>
            <a:off x="793790" y="4318992"/>
            <a:ext cx="7556421" cy="1091208"/>
          </a:xfrm>
          <a:prstGeom prst="roundRect">
            <a:avLst>
              <a:gd name="adj" fmla="val 6984"/>
            </a:avLst>
          </a:prstGeom>
          <a:solidFill>
            <a:srgbClr val="FFFFFF">
              <a:alpha val="95000"/>
            </a:srgbClr>
          </a:solidFill>
          <a:ln w="22860">
            <a:solidFill>
              <a:srgbClr val="C8C9CF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998101" y="4523303"/>
            <a:ext cx="2268260" cy="2834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750" dirty="0">
                <a:solidFill>
                  <a:srgbClr val="000000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🧩</a:t>
            </a:r>
            <a:r>
              <a:rPr lang="en-US" sz="17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 Pédagogie active</a:t>
            </a:r>
            <a:endParaRPr lang="en-US" sz="1750" dirty="0"/>
          </a:p>
        </p:txBody>
      </p:sp>
      <p:sp>
        <p:nvSpPr>
          <p:cNvPr id="12" name="Text 9"/>
          <p:cNvSpPr/>
          <p:nvPr/>
        </p:nvSpPr>
        <p:spPr>
          <a:xfrm>
            <a:off x="998101" y="4915614"/>
            <a:ext cx="7147798" cy="290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4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Travail collaboratif en petits groupes pour favoriser l'entraide et la réflexion</a:t>
            </a:r>
            <a:endParaRPr lang="en-US" sz="1400" dirty="0"/>
          </a:p>
        </p:txBody>
      </p:sp>
      <p:sp>
        <p:nvSpPr>
          <p:cNvPr id="13" name="Shape 10"/>
          <p:cNvSpPr/>
          <p:nvPr/>
        </p:nvSpPr>
        <p:spPr>
          <a:xfrm>
            <a:off x="793790" y="5591651"/>
            <a:ext cx="7556421" cy="1091208"/>
          </a:xfrm>
          <a:prstGeom prst="roundRect">
            <a:avLst>
              <a:gd name="adj" fmla="val 6984"/>
            </a:avLst>
          </a:prstGeom>
          <a:solidFill>
            <a:srgbClr val="FFFFFF">
              <a:alpha val="95000"/>
            </a:srgbClr>
          </a:solidFill>
          <a:ln w="22860">
            <a:solidFill>
              <a:srgbClr val="C8C9CF"/>
            </a:solidFill>
            <a:prstDash val="solid"/>
          </a:ln>
        </p:spPr>
      </p:sp>
      <p:sp>
        <p:nvSpPr>
          <p:cNvPr id="14" name="Text 11"/>
          <p:cNvSpPr/>
          <p:nvPr/>
        </p:nvSpPr>
        <p:spPr>
          <a:xfrm>
            <a:off x="998101" y="5795963"/>
            <a:ext cx="2447806" cy="2834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750" dirty="0">
                <a:solidFill>
                  <a:srgbClr val="000000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🚀</a:t>
            </a:r>
            <a:r>
              <a:rPr lang="en-US" sz="17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 Progression sereine</a:t>
            </a:r>
            <a:endParaRPr lang="en-US" sz="1750" dirty="0"/>
          </a:p>
        </p:txBody>
      </p:sp>
      <p:sp>
        <p:nvSpPr>
          <p:cNvPr id="15" name="Text 12"/>
          <p:cNvSpPr/>
          <p:nvPr/>
        </p:nvSpPr>
        <p:spPr>
          <a:xfrm>
            <a:off x="998101" y="6188273"/>
            <a:ext cx="7147798" cy="290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4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Avancer à son rythme, sans pression ni compétition inutile</a:t>
            </a:r>
            <a:endParaRPr lang="en-US" sz="1400" dirty="0"/>
          </a:p>
        </p:txBody>
      </p:sp>
      <p:sp>
        <p:nvSpPr>
          <p:cNvPr id="16" name="Text 13"/>
          <p:cNvSpPr/>
          <p:nvPr/>
        </p:nvSpPr>
        <p:spPr>
          <a:xfrm>
            <a:off x="1065967" y="7091005"/>
            <a:ext cx="7284244" cy="290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4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« On apprend mieux quand on comprend pourquoi on apprend. »</a:t>
            </a:r>
            <a:endParaRPr lang="en-US" sz="1400" dirty="0"/>
          </a:p>
        </p:txBody>
      </p:sp>
      <p:sp>
        <p:nvSpPr>
          <p:cNvPr id="17" name="Shape 14"/>
          <p:cNvSpPr/>
          <p:nvPr/>
        </p:nvSpPr>
        <p:spPr>
          <a:xfrm>
            <a:off x="793790" y="6886932"/>
            <a:ext cx="22860" cy="698421"/>
          </a:xfrm>
          <a:prstGeom prst="rect">
            <a:avLst/>
          </a:prstGeom>
          <a:solidFill>
            <a:srgbClr val="505468"/>
          </a:solidFill>
          <a:ln/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729734"/>
            <a:ext cx="8504634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dirty="0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Vos objectifs à l'issue de l'option</a:t>
            </a:r>
            <a:endParaRPr lang="en-US" sz="4450" dirty="0"/>
          </a:p>
        </p:txBody>
      </p:sp>
      <p:sp>
        <p:nvSpPr>
          <p:cNvPr id="3" name="Shape 1"/>
          <p:cNvSpPr/>
          <p:nvPr/>
        </p:nvSpPr>
        <p:spPr>
          <a:xfrm>
            <a:off x="1133951" y="2459117"/>
            <a:ext cx="6067663" cy="226814"/>
          </a:xfrm>
          <a:prstGeom prst="roundRect">
            <a:avLst>
              <a:gd name="adj" fmla="val 42003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4" name="Shape 2"/>
          <p:cNvSpPr/>
          <p:nvPr/>
        </p:nvSpPr>
        <p:spPr>
          <a:xfrm>
            <a:off x="793790" y="2232243"/>
            <a:ext cx="680442" cy="680442"/>
          </a:xfrm>
          <a:prstGeom prst="roundRect">
            <a:avLst>
              <a:gd name="adj" fmla="val 67192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930" y="2359878"/>
            <a:ext cx="340162" cy="425291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1020604" y="3139559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Préparation solide</a:t>
            </a:r>
            <a:endParaRPr lang="en-US" sz="2200" dirty="0"/>
          </a:p>
        </p:txBody>
      </p:sp>
      <p:sp>
        <p:nvSpPr>
          <p:cNvPr id="7" name="Text 4"/>
          <p:cNvSpPr/>
          <p:nvPr/>
        </p:nvSpPr>
        <p:spPr>
          <a:xfrm>
            <a:off x="1020604" y="3629978"/>
            <a:ext cx="5954316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Être parfaitement prêt pour affronter les études post-bac scientifiques avec confiance</a:t>
            </a:r>
            <a:endParaRPr lang="en-US" sz="1750" dirty="0"/>
          </a:p>
        </p:txBody>
      </p:sp>
      <p:sp>
        <p:nvSpPr>
          <p:cNvPr id="8" name="Shape 5"/>
          <p:cNvSpPr/>
          <p:nvPr/>
        </p:nvSpPr>
        <p:spPr>
          <a:xfrm>
            <a:off x="7768709" y="2118955"/>
            <a:ext cx="6067782" cy="226814"/>
          </a:xfrm>
          <a:prstGeom prst="roundRect">
            <a:avLst>
              <a:gd name="adj" fmla="val 42003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9" name="Shape 6"/>
          <p:cNvSpPr/>
          <p:nvPr/>
        </p:nvSpPr>
        <p:spPr>
          <a:xfrm>
            <a:off x="7428548" y="1892082"/>
            <a:ext cx="680442" cy="680442"/>
          </a:xfrm>
          <a:prstGeom prst="roundRect">
            <a:avLst>
              <a:gd name="adj" fmla="val 67192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pic>
        <p:nvPicPr>
          <p:cNvPr id="10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8688" y="2019717"/>
            <a:ext cx="340162" cy="425291"/>
          </a:xfrm>
          <a:prstGeom prst="rect">
            <a:avLst/>
          </a:prstGeom>
        </p:spPr>
      </p:pic>
      <p:sp>
        <p:nvSpPr>
          <p:cNvPr id="11" name="Text 7"/>
          <p:cNvSpPr/>
          <p:nvPr/>
        </p:nvSpPr>
        <p:spPr>
          <a:xfrm>
            <a:off x="7655362" y="2799398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Méthodes efficaces</a:t>
            </a:r>
            <a:endParaRPr lang="en-US" sz="2200" dirty="0"/>
          </a:p>
        </p:txBody>
      </p:sp>
      <p:sp>
        <p:nvSpPr>
          <p:cNvPr id="12" name="Text 8"/>
          <p:cNvSpPr/>
          <p:nvPr/>
        </p:nvSpPr>
        <p:spPr>
          <a:xfrm>
            <a:off x="7655362" y="3289816"/>
            <a:ext cx="595443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Maîtriser les bons réflexes de travail et d'organisation pour réussir durablement</a:t>
            </a:r>
            <a:endParaRPr lang="en-US" sz="1750" dirty="0"/>
          </a:p>
        </p:txBody>
      </p:sp>
      <p:sp>
        <p:nvSpPr>
          <p:cNvPr id="13" name="Shape 9"/>
          <p:cNvSpPr/>
          <p:nvPr/>
        </p:nvSpPr>
        <p:spPr>
          <a:xfrm>
            <a:off x="1133951" y="5376386"/>
            <a:ext cx="6067663" cy="226814"/>
          </a:xfrm>
          <a:prstGeom prst="roundRect">
            <a:avLst>
              <a:gd name="adj" fmla="val 42003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14" name="Shape 10"/>
          <p:cNvSpPr/>
          <p:nvPr/>
        </p:nvSpPr>
        <p:spPr>
          <a:xfrm>
            <a:off x="793790" y="5149513"/>
            <a:ext cx="680442" cy="680442"/>
          </a:xfrm>
          <a:prstGeom prst="roundRect">
            <a:avLst>
              <a:gd name="adj" fmla="val 67192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pic>
        <p:nvPicPr>
          <p:cNvPr id="15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930" y="5277148"/>
            <a:ext cx="340162" cy="425291"/>
          </a:xfrm>
          <a:prstGeom prst="rect">
            <a:avLst/>
          </a:prstGeom>
        </p:spPr>
      </p:pic>
      <p:sp>
        <p:nvSpPr>
          <p:cNvPr id="16" name="Text 11"/>
          <p:cNvSpPr/>
          <p:nvPr/>
        </p:nvSpPr>
        <p:spPr>
          <a:xfrm>
            <a:off x="1020604" y="6056828"/>
            <a:ext cx="3020497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Connaître les attendus</a:t>
            </a:r>
            <a:endParaRPr lang="en-US" sz="2200" dirty="0"/>
          </a:p>
        </p:txBody>
      </p:sp>
      <p:sp>
        <p:nvSpPr>
          <p:cNvPr id="17" name="Text 12"/>
          <p:cNvSpPr/>
          <p:nvPr/>
        </p:nvSpPr>
        <p:spPr>
          <a:xfrm>
            <a:off x="1020604" y="6547247"/>
            <a:ext cx="5954316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Comprendre précisément ce que l'enseignement supérieur scientifique exigera de vous</a:t>
            </a:r>
            <a:endParaRPr lang="en-US" sz="1750" dirty="0"/>
          </a:p>
        </p:txBody>
      </p:sp>
      <p:sp>
        <p:nvSpPr>
          <p:cNvPr id="18" name="Shape 13"/>
          <p:cNvSpPr/>
          <p:nvPr/>
        </p:nvSpPr>
        <p:spPr>
          <a:xfrm>
            <a:off x="7768709" y="5036225"/>
            <a:ext cx="6067782" cy="226814"/>
          </a:xfrm>
          <a:prstGeom prst="roundRect">
            <a:avLst>
              <a:gd name="adj" fmla="val 42003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19" name="Shape 14"/>
          <p:cNvSpPr/>
          <p:nvPr/>
        </p:nvSpPr>
        <p:spPr>
          <a:xfrm>
            <a:off x="7428548" y="4809351"/>
            <a:ext cx="680442" cy="680442"/>
          </a:xfrm>
          <a:prstGeom prst="roundRect">
            <a:avLst>
              <a:gd name="adj" fmla="val 67192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pic>
        <p:nvPicPr>
          <p:cNvPr id="2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8688" y="4936986"/>
            <a:ext cx="340162" cy="425291"/>
          </a:xfrm>
          <a:prstGeom prst="rect">
            <a:avLst/>
          </a:prstGeom>
        </p:spPr>
      </p:pic>
      <p:sp>
        <p:nvSpPr>
          <p:cNvPr id="21" name="Text 15"/>
          <p:cNvSpPr/>
          <p:nvPr/>
        </p:nvSpPr>
        <p:spPr>
          <a:xfrm>
            <a:off x="7655362" y="5716667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Confiance en soi</a:t>
            </a:r>
            <a:endParaRPr lang="en-US" sz="2200" dirty="0"/>
          </a:p>
        </p:txBody>
      </p:sp>
      <p:sp>
        <p:nvSpPr>
          <p:cNvPr id="22" name="Text 16"/>
          <p:cNvSpPr/>
          <p:nvPr/>
        </p:nvSpPr>
        <p:spPr>
          <a:xfrm>
            <a:off x="7655362" y="6207085"/>
            <a:ext cx="595443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Avoir pleinement confiance en vos compétences et en vos choix d'orientation</a:t>
            </a:r>
            <a:endParaRPr lang="en-US" sz="17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646</Words>
  <Application>Microsoft Office PowerPoint</Application>
  <PresentationFormat>Personnalisé</PresentationFormat>
  <Paragraphs>96</Paragraphs>
  <Slides>10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Instrument Sans Semi Bold</vt:lpstr>
      <vt:lpstr>Arial</vt:lpstr>
      <vt:lpstr>Instrument Sans Medium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Christelle R</dc:creator>
  <cp:lastModifiedBy>Christelle Roucanieres</cp:lastModifiedBy>
  <cp:revision>2</cp:revision>
  <dcterms:created xsi:type="dcterms:W3CDTF">2025-10-07T16:13:00Z</dcterms:created>
  <dcterms:modified xsi:type="dcterms:W3CDTF">2025-10-08T18:34:43Z</dcterms:modified>
</cp:coreProperties>
</file>