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76" r:id="rId4"/>
    <p:sldId id="263" r:id="rId5"/>
    <p:sldId id="264" r:id="rId6"/>
    <p:sldId id="258" r:id="rId7"/>
    <p:sldId id="259" r:id="rId8"/>
    <p:sldId id="267" r:id="rId9"/>
    <p:sldId id="273" r:id="rId10"/>
    <p:sldId id="261" r:id="rId11"/>
    <p:sldId id="260" r:id="rId12"/>
    <p:sldId id="266" r:id="rId13"/>
    <p:sldId id="268" r:id="rId14"/>
    <p:sldId id="269" r:id="rId15"/>
    <p:sldId id="271" r:id="rId16"/>
    <p:sldId id="270" r:id="rId17"/>
    <p:sldId id="262" r:id="rId18"/>
    <p:sldId id="274" r:id="rId19"/>
    <p:sldId id="275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9A099"/>
    <a:srgbClr val="FE5C8A"/>
    <a:srgbClr val="00BDAA"/>
    <a:srgbClr val="D5AC7F"/>
    <a:srgbClr val="BAB7A8"/>
    <a:srgbClr val="CAC1C2"/>
    <a:srgbClr val="E6F0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4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A6D9D9-F6C9-2235-0E9E-F6DDB6578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763C349-C466-D9B8-7D57-A02C165A5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AED3BD-412C-783D-5CE9-C2991BF29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A2BFBC-DE4B-1EFC-3846-2CD678080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9FFD30-D66B-51CF-1DD3-70CEDCD59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499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36365D-C658-BB72-F57F-0B9ABCA06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1D15E5E-5F23-2B31-5532-35EF61B5BC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4B737C-7A49-03B2-38FA-46B3E9F9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85330B-C3A8-663D-DADE-D6B212DBC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62F4A2-262F-EE14-20B6-AE1ED5B98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292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6019F27-F411-EEE5-81E0-4658CB43A5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FC2F7D5-5B6D-DF26-7B6A-A94894120B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F596DB-E49D-5A1C-FA28-B576FEF62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788A91-D1D4-072B-E56F-E6F0D190C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2C64D3-853A-AC76-19D7-F0D82AA81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086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EE99E0-4024-5622-3585-1D9992259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091C7A-38D7-731E-2CCF-7A7257E1C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36F832-BA2A-E5C7-D588-BEC378880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ADFD0A-C165-42CD-F1C4-A4B38B522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8A307D-E59D-0786-7349-E72C2ED3A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842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7E6B34-5AED-483D-C4DF-E2CE0A254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09822E-DE70-1233-4113-6A2A32153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6EBA1D-1A27-7881-9488-E36AB6401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44ADFF-80E6-5E18-F7E9-AE9CD641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4C67E7-7C7C-3F9D-FF72-73687D6E7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78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4A64FC-76C3-AF75-4801-481B63266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59F809-8FF0-AAE9-7DCC-95F18C33C7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741D07C-0C63-908E-BBFF-7450CE6879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CF82E66-27E8-CB2C-603F-64E7860C1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FAC5B6-072D-A475-28A7-19C1C09A8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4A17FF-0B4E-E7DB-F27B-4660179C7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809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9D8288-8B10-505F-EDFA-449F296E0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F36FA6-52F1-76E5-AE42-8A850DE87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8F7CFAB-C1AB-1D7B-B3CF-4BC6B990B4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05D9456-B6AD-68E4-9DD8-1AB652D82B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E832216-DE92-789B-00AE-78D52D4F8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97AFC82-7D77-0204-C7F8-123EAFC6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3C94DAF-E90E-9B91-FA42-7B74A45B7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37536AE-D156-9BCE-F1BF-45C149AEF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157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08006-1B9B-50FF-C3B5-42AFC5031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1A8EEAA-BB2B-13B3-56E6-8C31BE18A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2B6F36-1EB4-97DF-ED93-39AD9F799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9D996F-CA8F-0CA5-D782-A4995B364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41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75E0D36-F590-09A6-239A-ED3D73114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7ADA83-A1AC-4326-5C2E-870C8A54C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FB79EF8-E81B-CE80-13D2-8D0A43BAA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122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DCECE-5B0F-143C-84C0-BA05BA4F1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3FD59A-E30E-9DD4-6CD4-9508E3A1B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53A876-1C07-FBAE-6E34-3052F5D200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FB3AC3-ACBC-98BF-4EC9-4C4BF21F5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98F2A0-4F1A-0098-F987-EB8FD5D58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9892FB-6212-B00E-06CE-45C8B8350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443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0A895B-D0A1-48BD-6C13-7F0A13F36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246762D-7E9D-2754-2EB9-F103E35EE8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2672022-457B-B5D4-BDFC-CC12FCA944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EE06746-6460-F416-8AF6-C73627DB9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13E58E-B656-4477-B5BD-70DFC7C4C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66CFFF0-F887-C244-63F2-13AFFEEEC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7901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accent5">
                <a:lumMod val="7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76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249CF0A-F077-E27B-73BB-22FE92553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DFA42FD-658D-CCC1-A1CC-679594D4F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D078B6-4550-2F99-454A-14A02D157F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57B4E-9912-4451-A4C7-F8C85FBC9D0E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4ACDF2-1BD7-0D31-A263-25BC8EE4E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29504-6F9D-B497-B03A-854C60ACE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66127-F5C1-49DA-B5AF-F80FC59AB8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977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gi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3B585B2-4390-6159-204C-DCBF8C7823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89"/>
          <a:stretch/>
        </p:blipFill>
        <p:spPr>
          <a:xfrm>
            <a:off x="1405324" y="1163170"/>
            <a:ext cx="9323294" cy="453165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DE2C37E-4EBE-91C7-43C5-E99DC3C574BA}"/>
              </a:ext>
            </a:extLst>
          </p:cNvPr>
          <p:cNvSpPr txBox="1"/>
          <p:nvPr/>
        </p:nvSpPr>
        <p:spPr>
          <a:xfrm>
            <a:off x="2357291" y="456493"/>
            <a:ext cx="7477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Impact" panose="020B0806030902050204" pitchFamily="34" charset="0"/>
              </a:rPr>
              <a:t>Scène de crime à Monnerville. Que s’est-il passé?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D405411-EE75-8D06-8E9D-2A6000F3303F}"/>
              </a:ext>
            </a:extLst>
          </p:cNvPr>
          <p:cNvSpPr txBox="1"/>
          <p:nvPr/>
        </p:nvSpPr>
        <p:spPr>
          <a:xfrm>
            <a:off x="1405324" y="5878286"/>
            <a:ext cx="108566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Impact" panose="020B0806030902050204" pitchFamily="34" charset="0"/>
              </a:rPr>
              <a:t>Les élèves de seconde en option biotechnologie mènent l’enquête…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5468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A934EAB-922A-9636-8C1B-14EC2EDB45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81F6A81-5106-019D-120F-C0666DD4FCBE}"/>
              </a:ext>
            </a:extLst>
          </p:cNvPr>
          <p:cNvSpPr txBox="1"/>
          <p:nvPr/>
        </p:nvSpPr>
        <p:spPr>
          <a:xfrm>
            <a:off x="2032000" y="116114"/>
            <a:ext cx="7489371" cy="923330"/>
          </a:xfrm>
          <a:prstGeom prst="rect">
            <a:avLst/>
          </a:prstGeom>
          <a:solidFill>
            <a:srgbClr val="A9A099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  <a:latin typeface="Impact" panose="020B0806030902050204" pitchFamily="34" charset="0"/>
              </a:rPr>
              <a:t>C’est bon, le corps peut être emmené !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2CF592D-6EB0-5994-9A95-3010277BEDAD}"/>
              </a:ext>
            </a:extLst>
          </p:cNvPr>
          <p:cNvSpPr txBox="1"/>
          <p:nvPr/>
        </p:nvSpPr>
        <p:spPr>
          <a:xfrm rot="20273654">
            <a:off x="214074" y="2195134"/>
            <a:ext cx="2302875" cy="584775"/>
          </a:xfrm>
          <a:prstGeom prst="rect">
            <a:avLst/>
          </a:prstGeom>
          <a:solidFill>
            <a:srgbClr val="A9A099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  <a:latin typeface="Impact" panose="020B0806030902050204" pitchFamily="34" charset="0"/>
              </a:rPr>
              <a:t>Mais où ça?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632259C-30F0-4C8C-23B4-9C58B68B095B}"/>
              </a:ext>
            </a:extLst>
          </p:cNvPr>
          <p:cNvSpPr txBox="1"/>
          <p:nvPr/>
        </p:nvSpPr>
        <p:spPr>
          <a:xfrm rot="832280">
            <a:off x="8209753" y="4597178"/>
            <a:ext cx="3652692" cy="1569660"/>
          </a:xfrm>
          <a:prstGeom prst="rect">
            <a:avLst/>
          </a:prstGeom>
          <a:solidFill>
            <a:srgbClr val="A9A0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Impact" panose="020B0806030902050204" pitchFamily="34" charset="0"/>
              </a:rPr>
              <a:t>En salle d’autopsie, voyons !</a:t>
            </a:r>
          </a:p>
          <a:p>
            <a:endParaRPr lang="fr-FR" sz="32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21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7642FF3-0C48-CC57-0024-004D1010C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164" y="0"/>
            <a:ext cx="5163671" cy="685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F2D6427-CBA6-8591-CFF4-8798CDE64232}"/>
              </a:ext>
            </a:extLst>
          </p:cNvPr>
          <p:cNvSpPr txBox="1"/>
          <p:nvPr/>
        </p:nvSpPr>
        <p:spPr>
          <a:xfrm rot="20815856">
            <a:off x="127838" y="832686"/>
            <a:ext cx="31173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Impact" panose="020B0806030902050204" pitchFamily="34" charset="0"/>
              </a:rPr>
              <a:t>Pendant ce temps, au laboratoire,</a:t>
            </a:r>
          </a:p>
          <a:p>
            <a:pPr algn="ctr"/>
            <a:r>
              <a:rPr lang="fr-FR" sz="3200" dirty="0">
                <a:solidFill>
                  <a:srgbClr val="FF0000"/>
                </a:solidFill>
                <a:latin typeface="Impact" panose="020B0806030902050204" pitchFamily="34" charset="0"/>
              </a:rPr>
              <a:t>Les techniciens travaillent…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5FCD1B0-64B4-7317-3FED-CAD86CAB84C6}"/>
              </a:ext>
            </a:extLst>
          </p:cNvPr>
          <p:cNvSpPr txBox="1"/>
          <p:nvPr/>
        </p:nvSpPr>
        <p:spPr>
          <a:xfrm rot="1444477">
            <a:off x="8721379" y="4840660"/>
            <a:ext cx="29626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  <a:latin typeface="Impact" panose="020B0806030902050204" pitchFamily="34" charset="0"/>
              </a:rPr>
              <a:t>Mais à qui est-ce sang trouvé sur la scène de crime?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811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E5068FC-BF81-B9D9-1007-55A23764AE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3" t="22645" r="23629" b="17676"/>
          <a:stretch/>
        </p:blipFill>
        <p:spPr>
          <a:xfrm rot="5400000">
            <a:off x="1427344" y="620576"/>
            <a:ext cx="4393118" cy="570929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899520D-6975-3225-7FDA-39FF0E7467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76" r="2983" b="430"/>
          <a:stretch/>
        </p:blipFill>
        <p:spPr>
          <a:xfrm>
            <a:off x="7984781" y="2415872"/>
            <a:ext cx="3437964" cy="384023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ECC442-52F0-600F-6B31-1453C2D68588}"/>
              </a:ext>
            </a:extLst>
          </p:cNvPr>
          <p:cNvSpPr txBox="1"/>
          <p:nvPr/>
        </p:nvSpPr>
        <p:spPr>
          <a:xfrm rot="1698765">
            <a:off x="8636000" y="370723"/>
            <a:ext cx="26561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  <a:latin typeface="Impact" panose="020B0806030902050204" pitchFamily="34" charset="0"/>
              </a:rPr>
              <a:t>Sûrement à la victime, c’est le même groupe sanguin !</a:t>
            </a:r>
          </a:p>
        </p:txBody>
      </p:sp>
    </p:spTree>
    <p:extLst>
      <p:ext uri="{BB962C8B-B14F-4D97-AF65-F5344CB8AC3E}">
        <p14:creationId xmlns:p14="http://schemas.microsoft.com/office/powerpoint/2010/main" val="310322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C265F2D-295D-24CD-2D3F-9901B7DB60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6" b="23526"/>
          <a:stretch/>
        </p:blipFill>
        <p:spPr>
          <a:xfrm>
            <a:off x="798286" y="806717"/>
            <a:ext cx="4408929" cy="524456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5B0C86E-6E5F-935D-1B3A-910823AD31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787" y="806718"/>
            <a:ext cx="4187798" cy="524456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6177058-0487-FB50-DE4F-980683FC612C}"/>
              </a:ext>
            </a:extLst>
          </p:cNvPr>
          <p:cNvSpPr txBox="1"/>
          <p:nvPr/>
        </p:nvSpPr>
        <p:spPr>
          <a:xfrm>
            <a:off x="4464850" y="0"/>
            <a:ext cx="5390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  <a:latin typeface="Impact" panose="020B0806030902050204" pitchFamily="34" charset="0"/>
              </a:rPr>
              <a:t>Et les empreintes sur la bouteille?</a:t>
            </a:r>
          </a:p>
        </p:txBody>
      </p:sp>
    </p:spTree>
    <p:extLst>
      <p:ext uri="{BB962C8B-B14F-4D97-AF65-F5344CB8AC3E}">
        <p14:creationId xmlns:p14="http://schemas.microsoft.com/office/powerpoint/2010/main" val="1965534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E125FA8-6632-0549-11F2-0E0760D40D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627" r="735"/>
          <a:stretch/>
        </p:blipFill>
        <p:spPr>
          <a:xfrm>
            <a:off x="299599" y="50833"/>
            <a:ext cx="3667150" cy="5378824"/>
          </a:xfrm>
          <a:prstGeom prst="rect">
            <a:avLst/>
          </a:prstGeom>
        </p:spPr>
      </p:pic>
      <p:pic>
        <p:nvPicPr>
          <p:cNvPr id="1026" name="Picture 2" descr="scène de crime - GBR Criminalistique">
            <a:extLst>
              <a:ext uri="{FF2B5EF4-FFF2-40B4-BE49-F238E27FC236}">
                <a16:creationId xmlns:a16="http://schemas.microsoft.com/office/drawing/2014/main" id="{FDB544F7-D81D-2A40-76DE-E4E5639D27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86" r="1924" b="-1623"/>
          <a:stretch/>
        </p:blipFill>
        <p:spPr bwMode="auto">
          <a:xfrm>
            <a:off x="4230847" y="270684"/>
            <a:ext cx="3339352" cy="337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nalyser et comparer des empreintes digitales avec verifinger – SVT –  Académie de Besançon">
            <a:extLst>
              <a:ext uri="{FF2B5EF4-FFF2-40B4-BE49-F238E27FC236}">
                <a16:creationId xmlns:a16="http://schemas.microsoft.com/office/drawing/2014/main" id="{D992E02D-8342-2296-68DF-D220665EE5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22"/>
          <a:stretch/>
        </p:blipFill>
        <p:spPr bwMode="auto">
          <a:xfrm>
            <a:off x="7156106" y="3344392"/>
            <a:ext cx="4736295" cy="30544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2D57BD6-A270-E557-7037-CBCA5934B099}"/>
              </a:ext>
            </a:extLst>
          </p:cNvPr>
          <p:cNvSpPr txBox="1"/>
          <p:nvPr/>
        </p:nvSpPr>
        <p:spPr>
          <a:xfrm rot="926334">
            <a:off x="8774730" y="342196"/>
            <a:ext cx="3497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  <a:latin typeface="Impact" panose="020B0806030902050204" pitchFamily="34" charset="0"/>
              </a:rPr>
              <a:t>Il va falloir les comparer à celles de la victime et des suspects</a:t>
            </a:r>
          </a:p>
        </p:txBody>
      </p:sp>
      <p:pic>
        <p:nvPicPr>
          <p:cNvPr id="7" name="Graphique 6" descr="Empreinte digitale">
            <a:extLst>
              <a:ext uri="{FF2B5EF4-FFF2-40B4-BE49-F238E27FC236}">
                <a16:creationId xmlns:a16="http://schemas.microsoft.com/office/drawing/2014/main" id="{304BE193-0838-835D-42BF-94E65B399D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497757">
            <a:off x="1675973" y="2283044"/>
            <a:ext cx="914400" cy="914400"/>
          </a:xfrm>
          <a:prstGeom prst="rect">
            <a:avLst/>
          </a:prstGeom>
        </p:spPr>
      </p:pic>
      <p:pic>
        <p:nvPicPr>
          <p:cNvPr id="1036" name="Picture 12" descr="Top 35 des gifs de la vie d'un développeur (volume 2)">
            <a:extLst>
              <a:ext uri="{FF2B5EF4-FFF2-40B4-BE49-F238E27FC236}">
                <a16:creationId xmlns:a16="http://schemas.microsoft.com/office/drawing/2014/main" id="{878DA5A6-5386-259F-3376-1E2E483A1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4322377"/>
            <a:ext cx="238125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854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6349334-F1E5-0D86-4B00-213D08012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" name="Untitled video - Made with Clipchamp">
            <a:hlinkClick r:id="" action="ppaction://media"/>
            <a:extLst>
              <a:ext uri="{FF2B5EF4-FFF2-40B4-BE49-F238E27FC236}">
                <a16:creationId xmlns:a16="http://schemas.microsoft.com/office/drawing/2014/main" id="{42B445C9-6015-78BF-010B-3A186E0676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FAEFCDE-E80E-A432-6E39-0DBFA3200FFB}"/>
              </a:ext>
            </a:extLst>
          </p:cNvPr>
          <p:cNvSpPr txBox="1"/>
          <p:nvPr/>
        </p:nvSpPr>
        <p:spPr>
          <a:xfrm>
            <a:off x="2246300" y="48256"/>
            <a:ext cx="7275071" cy="95410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  <a:latin typeface="Impact" panose="020B0806030902050204" pitchFamily="34" charset="0"/>
              </a:rPr>
              <a:t>Mais qui sont les suspects?</a:t>
            </a:r>
          </a:p>
          <a:p>
            <a:r>
              <a:rPr lang="fr-FR" sz="2800" dirty="0">
                <a:solidFill>
                  <a:srgbClr val="FF0000"/>
                </a:solidFill>
                <a:latin typeface="Impact" panose="020B0806030902050204" pitchFamily="34" charset="0"/>
              </a:rPr>
              <a:t>Les gendarmes mènent les interrogatoires !</a:t>
            </a:r>
          </a:p>
        </p:txBody>
      </p:sp>
    </p:spTree>
    <p:extLst>
      <p:ext uri="{BB962C8B-B14F-4D97-AF65-F5344CB8AC3E}">
        <p14:creationId xmlns:p14="http://schemas.microsoft.com/office/powerpoint/2010/main" val="802584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06AC639-130B-650B-0FEA-7E221BD5E1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964" y="0"/>
            <a:ext cx="5163671" cy="685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197FE8ED-2B01-E25D-0AFC-DFC1C7EF74EE}"/>
              </a:ext>
            </a:extLst>
          </p:cNvPr>
          <p:cNvSpPr txBox="1"/>
          <p:nvPr/>
        </p:nvSpPr>
        <p:spPr>
          <a:xfrm>
            <a:off x="227339" y="5014846"/>
            <a:ext cx="54249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3200" dirty="0">
                <a:solidFill>
                  <a:srgbClr val="FF0000"/>
                </a:solidFill>
                <a:latin typeface="Impact" panose="020B0806030902050204" pitchFamily="34" charset="0"/>
              </a:rPr>
              <a:t>Puis comparent à ce qui a été trouvé sur la scène de crime.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807C76-B9C9-6CAD-0CA2-25AD2A52AFC3}"/>
              </a:ext>
            </a:extLst>
          </p:cNvPr>
          <p:cNvSpPr txBox="1"/>
          <p:nvPr/>
        </p:nvSpPr>
        <p:spPr>
          <a:xfrm>
            <a:off x="849746" y="620793"/>
            <a:ext cx="4180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Impact" panose="020B0806030902050204" pitchFamily="34" charset="0"/>
              </a:rPr>
              <a:t>Ils relèvent les empreintes et l’ADN.</a:t>
            </a: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0207E3E-2B5C-720C-808A-7A12E3A78A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" b="9412"/>
          <a:stretch/>
        </p:blipFill>
        <p:spPr>
          <a:xfrm rot="5400000">
            <a:off x="1270202" y="2641932"/>
            <a:ext cx="2971800" cy="138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563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F5CD737-F157-4FA9-80C1-E8FFECD906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8" b="33831"/>
          <a:stretch/>
        </p:blipFill>
        <p:spPr>
          <a:xfrm rot="16200000">
            <a:off x="3689638" y="633593"/>
            <a:ext cx="4298460" cy="523211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B071C67-184A-4D40-8383-10734F221A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059" y="1333867"/>
            <a:ext cx="2866586" cy="21582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62FABAD-BF73-7BA4-DC88-2BDA21AE1E1E}"/>
              </a:ext>
            </a:extLst>
          </p:cNvPr>
          <p:cNvSpPr txBox="1"/>
          <p:nvPr/>
        </p:nvSpPr>
        <p:spPr>
          <a:xfrm>
            <a:off x="1901371" y="6028634"/>
            <a:ext cx="9139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Impact" panose="020B0806030902050204" pitchFamily="34" charset="0"/>
              </a:rPr>
              <a:t>Alors, alors, mais qui est le coupable ??????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611C98-125A-6829-F579-662CD840E5FB}"/>
              </a:ext>
            </a:extLst>
          </p:cNvPr>
          <p:cNvSpPr txBox="1"/>
          <p:nvPr/>
        </p:nvSpPr>
        <p:spPr>
          <a:xfrm>
            <a:off x="1901371" y="124878"/>
            <a:ext cx="7673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  <a:latin typeface="Impact" panose="020B0806030902050204" pitchFamily="34" charset="0"/>
              </a:rPr>
              <a:t>Les résultats d’analyses d’ADN sont tombés…</a:t>
            </a:r>
          </a:p>
        </p:txBody>
      </p:sp>
      <p:pic>
        <p:nvPicPr>
          <p:cNvPr id="5122" name="Picture 2" descr="Rain man math intelligent GIF sur GIFER - par Nalmentrius">
            <a:extLst>
              <a:ext uri="{FF2B5EF4-FFF2-40B4-BE49-F238E27FC236}">
                <a16:creationId xmlns:a16="http://schemas.microsoft.com/office/drawing/2014/main" id="{0176A8B4-874E-2BD7-D529-53ACE09B2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086" y="2764109"/>
            <a:ext cx="3106965" cy="132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998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0A6D29A-1E6B-AB62-E1CF-172D1ADE2EDB}"/>
              </a:ext>
            </a:extLst>
          </p:cNvPr>
          <p:cNvSpPr txBox="1"/>
          <p:nvPr/>
        </p:nvSpPr>
        <p:spPr>
          <a:xfrm>
            <a:off x="2334398" y="977169"/>
            <a:ext cx="75232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Si tu veux le savoir, inscris-toi en option de seconde biotechnologies !</a:t>
            </a:r>
          </a:p>
        </p:txBody>
      </p:sp>
      <p:pic>
        <p:nvPicPr>
          <p:cNvPr id="4100" name="Picture 4" descr="12 reasons for brands to use GIFs in content marketing - ClickZ">
            <a:extLst>
              <a:ext uri="{FF2B5EF4-FFF2-40B4-BE49-F238E27FC236}">
                <a16:creationId xmlns:a16="http://schemas.microsoft.com/office/drawing/2014/main" id="{5F8B643D-F3BC-33BE-E839-DA89EAD20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885" y="142848"/>
            <a:ext cx="2449967" cy="137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Laboratory | Motion design animation, Animation design, Motion design">
            <a:extLst>
              <a:ext uri="{FF2B5EF4-FFF2-40B4-BE49-F238E27FC236}">
                <a16:creationId xmlns:a16="http://schemas.microsoft.com/office/drawing/2014/main" id="{DFC1093C-CBF6-889C-D614-5AAD49491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48" y="4809671"/>
            <a:ext cx="2510971" cy="188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76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econde générale – Option biotechnologie – Lycée Roland Garros">
            <a:extLst>
              <a:ext uri="{FF2B5EF4-FFF2-40B4-BE49-F238E27FC236}">
                <a16:creationId xmlns:a16="http://schemas.microsoft.com/office/drawing/2014/main" id="{9371DFAA-89E9-B577-EB64-FE31CC6CC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90286"/>
            <a:ext cx="9958614" cy="656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8127FB5-56A5-447F-11E8-AD77CAF39A2D}"/>
              </a:ext>
            </a:extLst>
          </p:cNvPr>
          <p:cNvSpPr txBox="1"/>
          <p:nvPr/>
        </p:nvSpPr>
        <p:spPr>
          <a:xfrm>
            <a:off x="1333500" y="290286"/>
            <a:ext cx="9958614" cy="584775"/>
          </a:xfrm>
          <a:prstGeom prst="rect">
            <a:avLst/>
          </a:prstGeom>
          <a:solidFill>
            <a:srgbClr val="00BDAA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</a:rPr>
              <a:t>Mais que fait on en seconde Biotechnologie 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88DDE7-6112-664E-0E09-6A915EF4756F}"/>
              </a:ext>
            </a:extLst>
          </p:cNvPr>
          <p:cNvSpPr/>
          <p:nvPr/>
        </p:nvSpPr>
        <p:spPr>
          <a:xfrm>
            <a:off x="6966857" y="4499429"/>
            <a:ext cx="4180114" cy="2177142"/>
          </a:xfrm>
          <a:prstGeom prst="rect">
            <a:avLst/>
          </a:prstGeom>
          <a:solidFill>
            <a:srgbClr val="FE5C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Si tu es intéressé(e), demande à ton professeur principal de t’inscrire aux mini-stages.</a:t>
            </a:r>
          </a:p>
        </p:txBody>
      </p:sp>
    </p:spTree>
    <p:extLst>
      <p:ext uri="{BB962C8B-B14F-4D97-AF65-F5344CB8AC3E}">
        <p14:creationId xmlns:p14="http://schemas.microsoft.com/office/powerpoint/2010/main" val="1767530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21 600+ Victime Stock Illustrations, graphiques vectoriels libre de droits  et Clip Art - iStock">
            <a:extLst>
              <a:ext uri="{FF2B5EF4-FFF2-40B4-BE49-F238E27FC236}">
                <a16:creationId xmlns:a16="http://schemas.microsoft.com/office/drawing/2014/main" id="{0823889F-058E-E29C-5EF9-062AFFE5B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5" y="1560411"/>
            <a:ext cx="3302907" cy="330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6EB6A71-4A69-AA5E-9055-AB40747B7B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533" y="1560008"/>
            <a:ext cx="2658934" cy="330331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8452B26-189F-CE6A-C826-9AA45D9C6A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88" y="1461282"/>
            <a:ext cx="3303310" cy="330331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2A7507D-AC67-AF98-DF3E-A5BDD9779BB2}"/>
              </a:ext>
            </a:extLst>
          </p:cNvPr>
          <p:cNvSpPr txBox="1"/>
          <p:nvPr/>
        </p:nvSpPr>
        <p:spPr>
          <a:xfrm>
            <a:off x="4376805" y="173726"/>
            <a:ext cx="3438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Impact" panose="020B0806030902050204" pitchFamily="34" charset="0"/>
              </a:rPr>
              <a:t>Les rôles attribués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A2AFD0A-5993-BA26-2093-FE06962B3B28}"/>
              </a:ext>
            </a:extLst>
          </p:cNvPr>
          <p:cNvSpPr txBox="1"/>
          <p:nvPr/>
        </p:nvSpPr>
        <p:spPr>
          <a:xfrm>
            <a:off x="1657418" y="5103586"/>
            <a:ext cx="9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Impact" panose="020B0806030902050204" pitchFamily="34" charset="0"/>
              </a:rPr>
              <a:t>Victime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95505B4-70D9-BAAC-5864-B5512220750B}"/>
              </a:ext>
            </a:extLst>
          </p:cNvPr>
          <p:cNvSpPr txBox="1"/>
          <p:nvPr/>
        </p:nvSpPr>
        <p:spPr>
          <a:xfrm>
            <a:off x="5485160" y="5103586"/>
            <a:ext cx="122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Impact" panose="020B0806030902050204" pitchFamily="34" charset="0"/>
              </a:rPr>
              <a:t>Gendarme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0FEC3F5-1C57-FC7E-A3A2-528BB00BB7B9}"/>
              </a:ext>
            </a:extLst>
          </p:cNvPr>
          <p:cNvSpPr txBox="1"/>
          <p:nvPr/>
        </p:nvSpPr>
        <p:spPr>
          <a:xfrm>
            <a:off x="9768370" y="5103586"/>
            <a:ext cx="122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Impact" panose="020B0806030902050204" pitchFamily="34" charset="0"/>
              </a:rPr>
              <a:t>Suspects</a:t>
            </a:r>
          </a:p>
        </p:txBody>
      </p:sp>
    </p:spTree>
    <p:extLst>
      <p:ext uri="{BB962C8B-B14F-4D97-AF65-F5344CB8AC3E}">
        <p14:creationId xmlns:p14="http://schemas.microsoft.com/office/powerpoint/2010/main" val="4177325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édecine légale À Souk Ahras : Les praticiens face à leurs responsabilités  professionnelles et morales - El watan.dz">
            <a:extLst>
              <a:ext uri="{FF2B5EF4-FFF2-40B4-BE49-F238E27FC236}">
                <a16:creationId xmlns:a16="http://schemas.microsoft.com/office/drawing/2014/main" id="{1EE7213F-C7B5-B5F7-B869-16D5EBEE6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93" y="1756229"/>
            <a:ext cx="4311914" cy="287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Medecine Legale Imágenes y Fotos - 123RF">
            <a:extLst>
              <a:ext uri="{FF2B5EF4-FFF2-40B4-BE49-F238E27FC236}">
                <a16:creationId xmlns:a16="http://schemas.microsoft.com/office/drawing/2014/main" id="{4F0E5AB6-9BE9-DBA5-C9C6-FC1B50145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56229"/>
            <a:ext cx="5118408" cy="287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D992DF7-0A7A-79E5-294B-9DCED8289DA7}"/>
              </a:ext>
            </a:extLst>
          </p:cNvPr>
          <p:cNvSpPr txBox="1"/>
          <p:nvPr/>
        </p:nvSpPr>
        <p:spPr>
          <a:xfrm>
            <a:off x="1951207" y="4633912"/>
            <a:ext cx="1712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Impact" panose="020B0806030902050204" pitchFamily="34" charset="0"/>
              </a:rPr>
              <a:t>Médecin légiste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74601E3-A101-0F0E-8AF4-4F8CF47D568A}"/>
              </a:ext>
            </a:extLst>
          </p:cNvPr>
          <p:cNvSpPr txBox="1"/>
          <p:nvPr/>
        </p:nvSpPr>
        <p:spPr>
          <a:xfrm>
            <a:off x="6779722" y="4633912"/>
            <a:ext cx="3902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Impact" panose="020B0806030902050204" pitchFamily="34" charset="0"/>
              </a:rPr>
              <a:t>Techniciens en investigation criminelle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25120A9-A27B-D9FC-4D77-FCDCAE7DF3A4}"/>
              </a:ext>
            </a:extLst>
          </p:cNvPr>
          <p:cNvSpPr txBox="1"/>
          <p:nvPr/>
        </p:nvSpPr>
        <p:spPr>
          <a:xfrm>
            <a:off x="3818753" y="130183"/>
            <a:ext cx="6560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Impact" panose="020B0806030902050204" pitchFamily="34" charset="0"/>
              </a:rPr>
              <a:t>Les rôles attribués</a:t>
            </a:r>
          </a:p>
        </p:txBody>
      </p:sp>
    </p:spTree>
    <p:extLst>
      <p:ext uri="{BB962C8B-B14F-4D97-AF65-F5344CB8AC3E}">
        <p14:creationId xmlns:p14="http://schemas.microsoft.com/office/powerpoint/2010/main" val="3731396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3E68589-20AF-846F-EE42-4D445FB6A4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2D6588C-A808-1DE4-CD82-6D981F14472E}"/>
              </a:ext>
            </a:extLst>
          </p:cNvPr>
          <p:cNvSpPr txBox="1"/>
          <p:nvPr/>
        </p:nvSpPr>
        <p:spPr>
          <a:xfrm rot="1060567">
            <a:off x="7757060" y="638724"/>
            <a:ext cx="4374667" cy="1077218"/>
          </a:xfrm>
          <a:prstGeom prst="rect">
            <a:avLst/>
          </a:prstGeom>
          <a:solidFill>
            <a:srgbClr val="CAC1C2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F0000"/>
                </a:solidFill>
                <a:latin typeface="Rockwell Extra Bold" panose="02060903040505020403" pitchFamily="18" charset="0"/>
              </a:rPr>
              <a:t>Découverte de la scène de crime</a:t>
            </a:r>
          </a:p>
        </p:txBody>
      </p:sp>
    </p:spTree>
    <p:extLst>
      <p:ext uri="{BB962C8B-B14F-4D97-AF65-F5344CB8AC3E}">
        <p14:creationId xmlns:p14="http://schemas.microsoft.com/office/powerpoint/2010/main" val="3984475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8CD5500-2364-2E34-5C82-1625A731EE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8AB9B94-4112-0225-FCE1-CB62F6811140}"/>
              </a:ext>
            </a:extLst>
          </p:cNvPr>
          <p:cNvSpPr txBox="1"/>
          <p:nvPr/>
        </p:nvSpPr>
        <p:spPr>
          <a:xfrm rot="20316891">
            <a:off x="1" y="783771"/>
            <a:ext cx="34108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  <a:latin typeface="Impact" panose="020B0806030902050204" pitchFamily="34" charset="0"/>
              </a:rPr>
              <a:t>Les gendarmes isolent la scène de crime …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304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1398F70-50FF-70C0-CC08-9F3EDF7AD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88EE1DD-C94E-8E2E-0A25-6B1747D81160}"/>
              </a:ext>
            </a:extLst>
          </p:cNvPr>
          <p:cNvSpPr txBox="1"/>
          <p:nvPr/>
        </p:nvSpPr>
        <p:spPr>
          <a:xfrm rot="884560">
            <a:off x="7460342" y="638628"/>
            <a:ext cx="4615543" cy="1384995"/>
          </a:xfrm>
          <a:prstGeom prst="rect">
            <a:avLst/>
          </a:prstGeom>
          <a:solidFill>
            <a:srgbClr val="CAC1C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0000"/>
                </a:solidFill>
              </a:rPr>
              <a:t>Intervention du médecin légiste. La victime est-elle bien morte?</a:t>
            </a:r>
          </a:p>
        </p:txBody>
      </p:sp>
    </p:spTree>
    <p:extLst>
      <p:ext uri="{BB962C8B-B14F-4D97-AF65-F5344CB8AC3E}">
        <p14:creationId xmlns:p14="http://schemas.microsoft.com/office/powerpoint/2010/main" val="1086813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18FF5AB-123E-211A-C8F7-123228C6EF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2" t="7734" r="24117" b="5468"/>
          <a:stretch/>
        </p:blipFill>
        <p:spPr>
          <a:xfrm rot="5400000">
            <a:off x="825117" y="90726"/>
            <a:ext cx="5429723" cy="667654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C8D0AA2-0B08-8394-342D-75E70FC71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91250" y="857250"/>
            <a:ext cx="6858000" cy="51435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B1D740E-01A6-0C5F-DC5F-267BF8C1C7CC}"/>
              </a:ext>
            </a:extLst>
          </p:cNvPr>
          <p:cNvSpPr txBox="1"/>
          <p:nvPr/>
        </p:nvSpPr>
        <p:spPr>
          <a:xfrm rot="20148743">
            <a:off x="-136014" y="814759"/>
            <a:ext cx="4181535" cy="954107"/>
          </a:xfrm>
          <a:prstGeom prst="rect">
            <a:avLst/>
          </a:prstGeom>
          <a:solidFill>
            <a:srgbClr val="BAB7A8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  <a:latin typeface="Impact" panose="020B0806030902050204" pitchFamily="34" charset="0"/>
              </a:rPr>
              <a:t>Ah oui elle est bien morte. Il y a un crime a élucider !!!!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FA6C112-D176-F20B-1EAA-CFE034CC49DA}"/>
              </a:ext>
            </a:extLst>
          </p:cNvPr>
          <p:cNvSpPr txBox="1"/>
          <p:nvPr/>
        </p:nvSpPr>
        <p:spPr>
          <a:xfrm>
            <a:off x="7329479" y="5924919"/>
            <a:ext cx="47806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Impact" panose="020B0806030902050204" pitchFamily="34" charset="0"/>
              </a:rPr>
              <a:t>Délimitons la silhouette de la victime !</a:t>
            </a:r>
          </a:p>
        </p:txBody>
      </p:sp>
    </p:spTree>
    <p:extLst>
      <p:ext uri="{BB962C8B-B14F-4D97-AF65-F5344CB8AC3E}">
        <p14:creationId xmlns:p14="http://schemas.microsoft.com/office/powerpoint/2010/main" val="4294926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DAA264D-07F9-753C-442C-1668D14C4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1561242-8E5F-81E4-BBCE-4859C43203F7}"/>
              </a:ext>
            </a:extLst>
          </p:cNvPr>
          <p:cNvSpPr txBox="1"/>
          <p:nvPr/>
        </p:nvSpPr>
        <p:spPr>
          <a:xfrm rot="20857313">
            <a:off x="-120043" y="1502042"/>
            <a:ext cx="32076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  <a:latin typeface="Impact" panose="020B0806030902050204" pitchFamily="34" charset="0"/>
              </a:rPr>
              <a:t>Repérons les indices</a:t>
            </a:r>
          </a:p>
        </p:txBody>
      </p:sp>
      <p:pic>
        <p:nvPicPr>
          <p:cNvPr id="9" name="Graphique 8" descr="Loupe">
            <a:extLst>
              <a:ext uri="{FF2B5EF4-FFF2-40B4-BE49-F238E27FC236}">
                <a16:creationId xmlns:a16="http://schemas.microsoft.com/office/drawing/2014/main" id="{4ECFBB6D-F6F3-6F8C-D13D-1699ADC94A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736590">
            <a:off x="2972157" y="3740725"/>
            <a:ext cx="2367266" cy="2367266"/>
          </a:xfrm>
          <a:prstGeom prst="rect">
            <a:avLst/>
          </a:prstGeom>
        </p:spPr>
      </p:pic>
      <p:pic>
        <p:nvPicPr>
          <p:cNvPr id="8194" name="Picture 2" descr="Inspector gadget GIFs - Obtenez le meilleur gif sur GIFER">
            <a:extLst>
              <a:ext uri="{FF2B5EF4-FFF2-40B4-BE49-F238E27FC236}">
                <a16:creationId xmlns:a16="http://schemas.microsoft.com/office/drawing/2014/main" id="{B46C9538-6009-B38C-BF4D-45CF00548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10" y="2674728"/>
            <a:ext cx="2967575" cy="222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758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7037E-7 C 0.02487 0.0162 0.05326 -0.00926 0.06289 -0.05718 C 0.07474 -0.11319 0.05625 -0.14884 0.04453 -0.1662 L 0.028 -0.18634 C 0.01602 -0.20394 -0.00208 -0.24005 0.01094 -0.30394 C 0.0194 -0.34444 0.04896 -0.37801 0.07422 -0.36181 C 0.09935 -0.3456 0.10977 -0.28588 0.10156 -0.24514 C 0.08841 -0.18194 0.06133 -0.17454 0.04622 -0.17454 L 0.02591 -0.17801 C 0.01068 -0.17824 -0.01575 -0.17222 -0.02747 -0.1162 C -0.03737 -0.06806 -0.02513 -0.01597 -6.25E-7 3.7037E-7 Z " pathEditMode="relative" rAng="17400000" ptsTypes="AAAAAAA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-1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A9A5CCA-5960-2F47-BF82-87EE89BC8AB7}"/>
              </a:ext>
            </a:extLst>
          </p:cNvPr>
          <p:cNvSpPr txBox="1"/>
          <p:nvPr/>
        </p:nvSpPr>
        <p:spPr>
          <a:xfrm rot="20643529">
            <a:off x="798285" y="5522086"/>
            <a:ext cx="32076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  <a:latin typeface="Impact" panose="020B0806030902050204" pitchFamily="34" charset="0"/>
              </a:rPr>
              <a:t>Mais où vont-ils?</a:t>
            </a:r>
            <a:r>
              <a:rPr lang="fr-FR" dirty="0">
                <a:solidFill>
                  <a:srgbClr val="FF0000"/>
                </a:solidFill>
              </a:rPr>
              <a:t>	</a:t>
            </a:r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55E8628-23EC-5BFC-D022-5BE8C8364F65}"/>
              </a:ext>
            </a:extLst>
          </p:cNvPr>
          <p:cNvSpPr txBox="1"/>
          <p:nvPr/>
        </p:nvSpPr>
        <p:spPr>
          <a:xfrm>
            <a:off x="2402114" y="203200"/>
            <a:ext cx="7387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Impact" panose="020B0806030902050204" pitchFamily="34" charset="0"/>
              </a:rPr>
              <a:t>Nous mettons les indices sous scellés</a:t>
            </a:r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86B2C6C-C3FB-8F52-BB63-7F342D66E499}"/>
              </a:ext>
            </a:extLst>
          </p:cNvPr>
          <p:cNvSpPr txBox="1"/>
          <p:nvPr/>
        </p:nvSpPr>
        <p:spPr>
          <a:xfrm rot="914490">
            <a:off x="8217017" y="5337419"/>
            <a:ext cx="4260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  <a:latin typeface="Impact" panose="020B0806030902050204" pitchFamily="34" charset="0"/>
              </a:rPr>
              <a:t>Au laboratoire, pardi, où ils seront analysés !</a:t>
            </a:r>
          </a:p>
          <a:p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B0609C7-0178-59F8-500F-7C63C56240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04025" y="1698536"/>
            <a:ext cx="5133424" cy="385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80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267</Words>
  <Application>Microsoft Office PowerPoint</Application>
  <PresentationFormat>Grand écran</PresentationFormat>
  <Paragraphs>36</Paragraphs>
  <Slides>19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Impact</vt:lpstr>
      <vt:lpstr>Rockwell Extra Bold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Thomas Ollivier</dc:creator>
  <cp:lastModifiedBy>Thomas Ollivier</cp:lastModifiedBy>
  <cp:revision>9</cp:revision>
  <dcterms:created xsi:type="dcterms:W3CDTF">2024-02-27T10:05:34Z</dcterms:created>
  <dcterms:modified xsi:type="dcterms:W3CDTF">2024-02-27T17:10:24Z</dcterms:modified>
</cp:coreProperties>
</file>